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y="6858000" cx="12192000"/>
  <p:notesSz cx="6858000" cy="9144000"/>
  <p:embeddedFontLst>
    <p:embeddedFont>
      <p:font typeface="Roboto Mono Medium"/>
      <p:regular r:id="rId56"/>
      <p:bold r:id="rId57"/>
      <p:italic r:id="rId58"/>
      <p:boldItalic r:id="rId59"/>
    </p:embeddedFont>
    <p:embeddedFont>
      <p:font typeface="Roboto Mono Light"/>
      <p:regular r:id="rId60"/>
      <p:bold r:id="rId61"/>
      <p:italic r:id="rId62"/>
      <p:boldItalic r:id="rId63"/>
    </p:embeddedFont>
    <p:embeddedFont>
      <p:font typeface="Montserrat Light"/>
      <p:regular r:id="rId64"/>
      <p:bold r:id="rId65"/>
      <p:italic r:id="rId66"/>
      <p:boldItalic r:id="rId67"/>
    </p:embeddedFont>
    <p:embeddedFont>
      <p:font typeface="Sora"/>
      <p:regular r:id="rId68"/>
      <p:bold r:id="rId69"/>
    </p:embeddedFont>
    <p:embeddedFont>
      <p:font typeface="Roboto Mono"/>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74" roundtripDataSignature="AMtx7mixe/Yg1zqYaJpLCK2busuB3uWi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A401D64-61F9-4CE6-A506-6D88776DC322}">
  <a:tblStyle styleId="{1A401D64-61F9-4CE6-A506-6D88776DC32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ono-boldItalic.fntdata"/><Relationship Id="rId72" Type="http://schemas.openxmlformats.org/officeDocument/2006/relationships/font" Target="fonts/RobotoMono-italic.fntdata"/><Relationship Id="rId31" Type="http://schemas.openxmlformats.org/officeDocument/2006/relationships/slide" Target="slides/slide24.xml"/><Relationship Id="rId30" Type="http://schemas.openxmlformats.org/officeDocument/2006/relationships/slide" Target="slides/slide23.xml"/><Relationship Id="rId74" Type="http://customschemas.google.com/relationships/presentationmetadata" Target="meta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RobotoMono-bold.fntdata"/><Relationship Id="rId70" Type="http://schemas.openxmlformats.org/officeDocument/2006/relationships/font" Target="fonts/RobotoMono-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onoLight-italic.fntdata"/><Relationship Id="rId61" Type="http://schemas.openxmlformats.org/officeDocument/2006/relationships/font" Target="fonts/RobotoMonoLight-bold.fntdata"/><Relationship Id="rId20" Type="http://schemas.openxmlformats.org/officeDocument/2006/relationships/slide" Target="slides/slide13.xml"/><Relationship Id="rId64" Type="http://schemas.openxmlformats.org/officeDocument/2006/relationships/font" Target="fonts/MontserratLight-regular.fntdata"/><Relationship Id="rId63" Type="http://schemas.openxmlformats.org/officeDocument/2006/relationships/font" Target="fonts/RobotoMonoLight-boldItalic.fntdata"/><Relationship Id="rId22" Type="http://schemas.openxmlformats.org/officeDocument/2006/relationships/slide" Target="slides/slide15.xml"/><Relationship Id="rId66" Type="http://schemas.openxmlformats.org/officeDocument/2006/relationships/font" Target="fonts/MontserratLight-italic.fntdata"/><Relationship Id="rId21" Type="http://schemas.openxmlformats.org/officeDocument/2006/relationships/slide" Target="slides/slide14.xml"/><Relationship Id="rId65" Type="http://schemas.openxmlformats.org/officeDocument/2006/relationships/font" Target="fonts/MontserratLight-bold.fntdata"/><Relationship Id="rId24" Type="http://schemas.openxmlformats.org/officeDocument/2006/relationships/slide" Target="slides/slide17.xml"/><Relationship Id="rId68" Type="http://schemas.openxmlformats.org/officeDocument/2006/relationships/font" Target="fonts/Sora-regular.fntdata"/><Relationship Id="rId23" Type="http://schemas.openxmlformats.org/officeDocument/2006/relationships/slide" Target="slides/slide16.xml"/><Relationship Id="rId67" Type="http://schemas.openxmlformats.org/officeDocument/2006/relationships/font" Target="fonts/MontserratLight-boldItalic.fntdata"/><Relationship Id="rId60" Type="http://schemas.openxmlformats.org/officeDocument/2006/relationships/font" Target="fonts/RobotoMonoLight-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Sora-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RobotoMonoMedium-bold.fntdata"/><Relationship Id="rId12" Type="http://schemas.openxmlformats.org/officeDocument/2006/relationships/slide" Target="slides/slide5.xml"/><Relationship Id="rId56" Type="http://schemas.openxmlformats.org/officeDocument/2006/relationships/font" Target="fonts/RobotoMonoMedium-regular.fntdata"/><Relationship Id="rId15" Type="http://schemas.openxmlformats.org/officeDocument/2006/relationships/slide" Target="slides/slide8.xml"/><Relationship Id="rId59" Type="http://schemas.openxmlformats.org/officeDocument/2006/relationships/font" Target="fonts/RobotoMonoMedium-boldItalic.fntdata"/><Relationship Id="rId14" Type="http://schemas.openxmlformats.org/officeDocument/2006/relationships/slide" Target="slides/slide7.xml"/><Relationship Id="rId58" Type="http://schemas.openxmlformats.org/officeDocument/2006/relationships/font" Target="fonts/RobotoMonoMedium-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62bd6e2f2f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g162bd6e2f2f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62bd6e2f2f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g162bd6e2f2f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62bd6e2f2f_0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g162bd6e2f2f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62bd6e2f2f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g162bd6e2f2f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62bd6e2f2f_0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g162bd6e2f2f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62bd6e2f2f_0_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g162bd6e2f2f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42ad2f6649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g142ad2f6649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310" name="Google Shape;310;g142ad2f6649_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42ad2f6649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g142ad2f6649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62bd6e2f2f_0_1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g162bd6e2f2f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62bd6e2f2f_0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g162bd6e2f2f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62bd6e2f2f_0_1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g162bd6e2f2f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62bd6e2f2f_0_1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g162bd6e2f2f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42ad2f6649_0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g142ad2f6649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42ad2f6649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g142ad2f6649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360" name="Google Shape;360;g142ad2f6649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62bd6e2f2f_0_2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5" name="Google Shape;365;g162bd6e2f2f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62bd6e2f2f_0_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g162bd6e2f2f_0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62bd6e2f2f_0_2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5" name="Google Shape;385;g162bd6e2f2f_0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62bd6e2f2f_0_2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g162bd6e2f2f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62bd6e2f2f_0_2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g162bd6e2f2f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62bd6e2f2f_0_2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2" name="Google Shape;412;g162bd6e2f2f_0_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02" name="Google Shape;20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42ad2f6649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g142ad2f6649_0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419" name="Google Shape;419;g142ad2f6649_0_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42ad2f6649_0_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g142ad2f6649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5ff0d7a70b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5ff0d7a70b_0_1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15ff0d7a70b_0_1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5ff0d7a70b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5ff0d7a70b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15ff0d7a70b_0_1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5ff0d7a70b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5ff0d7a70b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15ff0d7a70b_0_1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5ff0d7a70b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5ff0d7a70b_0_1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g15ff0d7a70b_0_1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5ff0d7a70b_0_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5ff0d7a70b_0_2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15ff0d7a70b_0_2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62bd6e2f2f_0_2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2" name="Google Shape;472;g162bd6e2f2f_0_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42ad2f6649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g142ad2f6649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479" name="Google Shape;479;g142ad2f6649_0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42ad2f6649_0_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4" name="Google Shape;484;g142ad2f6649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5d9a76f56b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0" name="Google Shape;490;g15d9a76f56b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5d9a76f56b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6" name="Google Shape;496;g15d9a76f56b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5d9a76f56b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g15d9a76f56b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5d9a76f56b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8" name="Google Shape;508;g15d9a76f56b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5d9a76f56b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4" name="Google Shape;514;g15d9a76f56b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42ad2f6649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g142ad2f6649_0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521" name="Google Shape;521;g142ad2f6649_0_1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42ad2f6649_0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6" name="Google Shape;526;g142ad2f6649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451da43991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2" name="Google Shape;532;g1451da43991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8" name="Google Shape;53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42ad2f6649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g142ad2f6649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14" name="Google Shape;214;g142ad2f6649_0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42ad2f6649_0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g142ad2f6649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42ad2f6649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142ad2f6649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27" name="Google Shape;227;g142ad2f6649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42ad2f6649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g142ad2f6649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62bd6e2f2f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g162bd6e2f2f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9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9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9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73"/>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93" name="Google Shape;93;p73"/>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94" name="Google Shape;94;p73"/>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95" name="Google Shape;95;p73"/>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96" name="Google Shape;96;p73"/>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97" name="Google Shape;97;p73"/>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cxnSp>
        <p:nvCxnSpPr>
          <p:cNvPr id="98" name="Google Shape;98;p73"/>
          <p:cNvCxnSpPr/>
          <p:nvPr/>
        </p:nvCxnSpPr>
        <p:spPr>
          <a:xfrm>
            <a:off x="504885" y="1224951"/>
            <a:ext cx="3640347" cy="0"/>
          </a:xfrm>
          <a:prstGeom prst="straightConnector1">
            <a:avLst/>
          </a:prstGeom>
          <a:noFill/>
          <a:ln cap="flat" cmpd="sng" w="28575">
            <a:solidFill>
              <a:srgbClr val="F3C145"/>
            </a:solidFill>
            <a:prstDash val="solid"/>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9" name="Shape 99"/>
        <p:cNvGrpSpPr/>
        <p:nvPr/>
      </p:nvGrpSpPr>
      <p:grpSpPr>
        <a:xfrm>
          <a:off x="0" y="0"/>
          <a:ext cx="0" cy="0"/>
          <a:chOff x="0" y="0"/>
          <a:chExt cx="0" cy="0"/>
        </a:xfrm>
      </p:grpSpPr>
      <p:sp>
        <p:nvSpPr>
          <p:cNvPr id="100" name="Google Shape;100;p74"/>
          <p:cNvSpPr txBox="1"/>
          <p:nvPr>
            <p:ph type="title"/>
          </p:nvPr>
        </p:nvSpPr>
        <p:spPr>
          <a:xfrm>
            <a:off x="316523" y="2691441"/>
            <a:ext cx="11582400" cy="89656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01" name="Google Shape;101;p74"/>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02" name="Google Shape;102;p74"/>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03" name="Google Shape;103;p74"/>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pic>
        <p:nvPicPr>
          <p:cNvPr id="104" name="Google Shape;104;p74"/>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05" name="Google Shape;105;p74"/>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cxnSp>
        <p:nvCxnSpPr>
          <p:cNvPr id="106" name="Google Shape;106;p74"/>
          <p:cNvCxnSpPr/>
          <p:nvPr/>
        </p:nvCxnSpPr>
        <p:spPr>
          <a:xfrm>
            <a:off x="3969975" y="3588007"/>
            <a:ext cx="4252050" cy="0"/>
          </a:xfrm>
          <a:prstGeom prst="straightConnector1">
            <a:avLst/>
          </a:prstGeom>
          <a:noFill/>
          <a:ln cap="flat" cmpd="sng" w="28575">
            <a:solidFill>
              <a:srgbClr val="F3C145"/>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7" name="Shape 107"/>
        <p:cNvGrpSpPr/>
        <p:nvPr/>
      </p:nvGrpSpPr>
      <p:grpSpPr>
        <a:xfrm>
          <a:off x="0" y="0"/>
          <a:ext cx="0" cy="0"/>
          <a:chOff x="0" y="0"/>
          <a:chExt cx="0" cy="0"/>
        </a:xfrm>
      </p:grpSpPr>
      <p:sp>
        <p:nvSpPr>
          <p:cNvPr id="108" name="Google Shape;108;p72"/>
          <p:cNvSpPr txBox="1"/>
          <p:nvPr>
            <p:ph type="title"/>
          </p:nvPr>
        </p:nvSpPr>
        <p:spPr>
          <a:xfrm>
            <a:off x="388943" y="365125"/>
            <a:ext cx="1150998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72"/>
          <p:cNvSpPr txBox="1"/>
          <p:nvPr>
            <p:ph idx="1" type="body"/>
          </p:nvPr>
        </p:nvSpPr>
        <p:spPr>
          <a:xfrm>
            <a:off x="388943" y="1825625"/>
            <a:ext cx="11509980" cy="435133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10" name="Google Shape;110;p72"/>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11" name="Google Shape;111;p72"/>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12" name="Google Shape;112;p72"/>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13" name="Google Shape;113;p72"/>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cxnSp>
        <p:nvCxnSpPr>
          <p:cNvPr id="114" name="Google Shape;114;p72"/>
          <p:cNvCxnSpPr/>
          <p:nvPr/>
        </p:nvCxnSpPr>
        <p:spPr>
          <a:xfrm>
            <a:off x="504885" y="1224951"/>
            <a:ext cx="3640347" cy="0"/>
          </a:xfrm>
          <a:prstGeom prst="straightConnector1">
            <a:avLst/>
          </a:prstGeom>
          <a:noFill/>
          <a:ln cap="flat" cmpd="sng" w="28575">
            <a:solidFill>
              <a:srgbClr val="F3C145"/>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5"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18" name="Google Shape;118;p75"/>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1" name="Shape 121"/>
        <p:cNvGrpSpPr/>
        <p:nvPr/>
      </p:nvGrpSpPr>
      <p:grpSpPr>
        <a:xfrm>
          <a:off x="0" y="0"/>
          <a:ext cx="0" cy="0"/>
          <a:chOff x="0" y="0"/>
          <a:chExt cx="0" cy="0"/>
        </a:xfrm>
      </p:grpSpPr>
      <p:sp>
        <p:nvSpPr>
          <p:cNvPr id="122" name="Google Shape;122;p76"/>
          <p:cNvSpPr txBox="1"/>
          <p:nvPr>
            <p:ph type="title"/>
          </p:nvPr>
        </p:nvSpPr>
        <p:spPr>
          <a:xfrm>
            <a:off x="388943" y="365125"/>
            <a:ext cx="11419126"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76"/>
          <p:cNvSpPr txBox="1"/>
          <p:nvPr>
            <p:ph idx="1" type="body"/>
          </p:nvPr>
        </p:nvSpPr>
        <p:spPr>
          <a:xfrm>
            <a:off x="388943" y="1825625"/>
            <a:ext cx="5854700" cy="435133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76"/>
          <p:cNvSpPr txBox="1"/>
          <p:nvPr>
            <p:ph idx="2" type="body"/>
          </p:nvPr>
        </p:nvSpPr>
        <p:spPr>
          <a:xfrm>
            <a:off x="6172199" y="1825625"/>
            <a:ext cx="5630857" cy="435133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25" name="Google Shape;125;p76"/>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26" name="Google Shape;126;p76"/>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 name="Shape 130"/>
        <p:cNvGrpSpPr/>
        <p:nvPr/>
      </p:nvGrpSpPr>
      <p:grpSpPr>
        <a:xfrm>
          <a:off x="0" y="0"/>
          <a:ext cx="0" cy="0"/>
          <a:chOff x="0" y="0"/>
          <a:chExt cx="0" cy="0"/>
        </a:xfrm>
      </p:grpSpPr>
      <p:sp>
        <p:nvSpPr>
          <p:cNvPr id="131" name="Google Shape;131;p77"/>
          <p:cNvSpPr txBox="1"/>
          <p:nvPr>
            <p:ph type="title"/>
          </p:nvPr>
        </p:nvSpPr>
        <p:spPr>
          <a:xfrm>
            <a:off x="388943" y="365125"/>
            <a:ext cx="11391889"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77"/>
          <p:cNvSpPr txBox="1"/>
          <p:nvPr>
            <p:ph idx="1" type="body"/>
          </p:nvPr>
        </p:nvSpPr>
        <p:spPr>
          <a:xfrm>
            <a:off x="388944" y="1681163"/>
            <a:ext cx="560863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2400"/>
              <a:buNone/>
              <a:defRPr b="1" sz="2400">
                <a:solidFill>
                  <a:srgbClr val="103864"/>
                </a:solidFill>
                <a:latin typeface="Roboto Mono Medium"/>
                <a:ea typeface="Roboto Mono Medium"/>
                <a:cs typeface="Roboto Mono Medium"/>
                <a:sym typeface="Roboto Mono Medium"/>
              </a:defRPr>
            </a:lvl1pPr>
            <a:lvl2pPr indent="-228600" lvl="1" marL="914400" algn="l">
              <a:lnSpc>
                <a:spcPct val="90000"/>
              </a:lnSpc>
              <a:spcBef>
                <a:spcPts val="500"/>
              </a:spcBef>
              <a:spcAft>
                <a:spcPts val="0"/>
              </a:spcAft>
              <a:buClr>
                <a:srgbClr val="103864"/>
              </a:buClr>
              <a:buSzPts val="2000"/>
              <a:buNone/>
              <a:defRPr b="1" sz="2000"/>
            </a:lvl2pPr>
            <a:lvl3pPr indent="-228600" lvl="2" marL="1371600" algn="l">
              <a:lnSpc>
                <a:spcPct val="90000"/>
              </a:lnSpc>
              <a:spcBef>
                <a:spcPts val="500"/>
              </a:spcBef>
              <a:spcAft>
                <a:spcPts val="0"/>
              </a:spcAft>
              <a:buClr>
                <a:srgbClr val="103864"/>
              </a:buClr>
              <a:buSzPts val="1800"/>
              <a:buNone/>
              <a:defRPr b="1" sz="1800"/>
            </a:lvl3pPr>
            <a:lvl4pPr indent="-228600" lvl="3" marL="1828800" algn="l">
              <a:lnSpc>
                <a:spcPct val="90000"/>
              </a:lnSpc>
              <a:spcBef>
                <a:spcPts val="500"/>
              </a:spcBef>
              <a:spcAft>
                <a:spcPts val="0"/>
              </a:spcAft>
              <a:buClr>
                <a:srgbClr val="103864"/>
              </a:buClr>
              <a:buSzPts val="1600"/>
              <a:buNone/>
              <a:defRPr b="1" sz="1600"/>
            </a:lvl4pPr>
            <a:lvl5pPr indent="-228600" lvl="4" marL="2286000" algn="l">
              <a:lnSpc>
                <a:spcPct val="90000"/>
              </a:lnSpc>
              <a:spcBef>
                <a:spcPts val="500"/>
              </a:spcBef>
              <a:spcAft>
                <a:spcPts val="0"/>
              </a:spcAft>
              <a:buClr>
                <a:srgbClr val="103864"/>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3" name="Google Shape;133;p77"/>
          <p:cNvSpPr txBox="1"/>
          <p:nvPr>
            <p:ph idx="2" type="body"/>
          </p:nvPr>
        </p:nvSpPr>
        <p:spPr>
          <a:xfrm>
            <a:off x="388944" y="2505075"/>
            <a:ext cx="5608632" cy="368458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77"/>
          <p:cNvSpPr txBox="1"/>
          <p:nvPr>
            <p:ph idx="3" type="body"/>
          </p:nvPr>
        </p:nvSpPr>
        <p:spPr>
          <a:xfrm>
            <a:off x="6172200" y="1681163"/>
            <a:ext cx="560863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2400"/>
              <a:buNone/>
              <a:defRPr b="1" sz="2400">
                <a:solidFill>
                  <a:srgbClr val="103864"/>
                </a:solidFill>
                <a:latin typeface="Roboto Mono Medium"/>
                <a:ea typeface="Roboto Mono Medium"/>
                <a:cs typeface="Roboto Mono Medium"/>
                <a:sym typeface="Roboto Mono Medium"/>
              </a:defRPr>
            </a:lvl1pPr>
            <a:lvl2pPr indent="-228600" lvl="1" marL="914400" algn="l">
              <a:lnSpc>
                <a:spcPct val="90000"/>
              </a:lnSpc>
              <a:spcBef>
                <a:spcPts val="500"/>
              </a:spcBef>
              <a:spcAft>
                <a:spcPts val="0"/>
              </a:spcAft>
              <a:buClr>
                <a:srgbClr val="103864"/>
              </a:buClr>
              <a:buSzPts val="2000"/>
              <a:buNone/>
              <a:defRPr b="1" sz="2000"/>
            </a:lvl2pPr>
            <a:lvl3pPr indent="-228600" lvl="2" marL="1371600" algn="l">
              <a:lnSpc>
                <a:spcPct val="90000"/>
              </a:lnSpc>
              <a:spcBef>
                <a:spcPts val="500"/>
              </a:spcBef>
              <a:spcAft>
                <a:spcPts val="0"/>
              </a:spcAft>
              <a:buClr>
                <a:srgbClr val="103864"/>
              </a:buClr>
              <a:buSzPts val="1800"/>
              <a:buNone/>
              <a:defRPr b="1" sz="1800"/>
            </a:lvl3pPr>
            <a:lvl4pPr indent="-228600" lvl="3" marL="1828800" algn="l">
              <a:lnSpc>
                <a:spcPct val="90000"/>
              </a:lnSpc>
              <a:spcBef>
                <a:spcPts val="500"/>
              </a:spcBef>
              <a:spcAft>
                <a:spcPts val="0"/>
              </a:spcAft>
              <a:buClr>
                <a:srgbClr val="103864"/>
              </a:buClr>
              <a:buSzPts val="1600"/>
              <a:buNone/>
              <a:defRPr b="1" sz="1600"/>
            </a:lvl4pPr>
            <a:lvl5pPr indent="-228600" lvl="4" marL="2286000" algn="l">
              <a:lnSpc>
                <a:spcPct val="90000"/>
              </a:lnSpc>
              <a:spcBef>
                <a:spcPts val="500"/>
              </a:spcBef>
              <a:spcAft>
                <a:spcPts val="0"/>
              </a:spcAft>
              <a:buClr>
                <a:srgbClr val="103864"/>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5" name="Google Shape;135;p77"/>
          <p:cNvSpPr txBox="1"/>
          <p:nvPr>
            <p:ph idx="4" type="body"/>
          </p:nvPr>
        </p:nvSpPr>
        <p:spPr>
          <a:xfrm>
            <a:off x="6172200" y="2505075"/>
            <a:ext cx="5608632" cy="368458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36" name="Google Shape;136;p77"/>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37" name="Google Shape;137;p77"/>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43" name="Google Shape;143;p78"/>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7" name="Shape 147"/>
        <p:cNvGrpSpPr/>
        <p:nvPr/>
      </p:nvGrpSpPr>
      <p:grpSpPr>
        <a:xfrm>
          <a:off x="0" y="0"/>
          <a:ext cx="0" cy="0"/>
          <a:chOff x="0" y="0"/>
          <a:chExt cx="0" cy="0"/>
        </a:xfrm>
      </p:grpSpPr>
      <p:sp>
        <p:nvSpPr>
          <p:cNvPr id="148" name="Google Shape;148;p79"/>
          <p:cNvSpPr txBox="1"/>
          <p:nvPr>
            <p:ph type="title"/>
          </p:nvPr>
        </p:nvSpPr>
        <p:spPr>
          <a:xfrm>
            <a:off x="388944" y="457200"/>
            <a:ext cx="4383082"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79"/>
          <p:cNvSpPr txBox="1"/>
          <p:nvPr>
            <p:ph idx="1" type="body"/>
          </p:nvPr>
        </p:nvSpPr>
        <p:spPr>
          <a:xfrm>
            <a:off x="5183188" y="987425"/>
            <a:ext cx="6619868" cy="4873625"/>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indent="-381000" lvl="1" marL="9144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indent="-355600" lvl="2" marL="1371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indent="-342900" lvl="3" marL="18288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indent="-342900" lvl="4" marL="22860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0" name="Google Shape;150;p79"/>
          <p:cNvSpPr txBox="1"/>
          <p:nvPr>
            <p:ph idx="2" type="body"/>
          </p:nvPr>
        </p:nvSpPr>
        <p:spPr>
          <a:xfrm>
            <a:off x="388944" y="2057400"/>
            <a:ext cx="4383082"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indent="-228600" lvl="1" marL="914400" algn="l">
              <a:lnSpc>
                <a:spcPct val="90000"/>
              </a:lnSpc>
              <a:spcBef>
                <a:spcPts val="500"/>
              </a:spcBef>
              <a:spcAft>
                <a:spcPts val="0"/>
              </a:spcAft>
              <a:buClr>
                <a:srgbClr val="103864"/>
              </a:buClr>
              <a:buSzPts val="1400"/>
              <a:buNone/>
              <a:defRPr sz="1400"/>
            </a:lvl2pPr>
            <a:lvl3pPr indent="-228600" lvl="2" marL="1371600" algn="l">
              <a:lnSpc>
                <a:spcPct val="90000"/>
              </a:lnSpc>
              <a:spcBef>
                <a:spcPts val="500"/>
              </a:spcBef>
              <a:spcAft>
                <a:spcPts val="0"/>
              </a:spcAft>
              <a:buClr>
                <a:srgbClr val="103864"/>
              </a:buClr>
              <a:buSzPts val="1200"/>
              <a:buNone/>
              <a:defRPr sz="1200"/>
            </a:lvl3pPr>
            <a:lvl4pPr indent="-228600" lvl="3" marL="1828800" algn="l">
              <a:lnSpc>
                <a:spcPct val="90000"/>
              </a:lnSpc>
              <a:spcBef>
                <a:spcPts val="500"/>
              </a:spcBef>
              <a:spcAft>
                <a:spcPts val="0"/>
              </a:spcAft>
              <a:buClr>
                <a:srgbClr val="103864"/>
              </a:buClr>
              <a:buSzPts val="1000"/>
              <a:buNone/>
              <a:defRPr sz="1000"/>
            </a:lvl4pPr>
            <a:lvl5pPr indent="-228600" lvl="4" marL="2286000" algn="l">
              <a:lnSpc>
                <a:spcPct val="90000"/>
              </a:lnSpc>
              <a:spcBef>
                <a:spcPts val="500"/>
              </a:spcBef>
              <a:spcAft>
                <a:spcPts val="0"/>
              </a:spcAft>
              <a:buClr>
                <a:srgbClr val="103864"/>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cxnSp>
        <p:nvCxnSpPr>
          <p:cNvPr id="151" name="Google Shape;151;p79"/>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52" name="Google Shape;152;p79"/>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6" name="Shape 156"/>
        <p:cNvGrpSpPr/>
        <p:nvPr/>
      </p:nvGrpSpPr>
      <p:grpSpPr>
        <a:xfrm>
          <a:off x="0" y="0"/>
          <a:ext cx="0" cy="0"/>
          <a:chOff x="0" y="0"/>
          <a:chExt cx="0" cy="0"/>
        </a:xfrm>
      </p:grpSpPr>
      <p:sp>
        <p:nvSpPr>
          <p:cNvPr id="157" name="Google Shape;157;p80"/>
          <p:cNvSpPr txBox="1"/>
          <p:nvPr>
            <p:ph type="title"/>
          </p:nvPr>
        </p:nvSpPr>
        <p:spPr>
          <a:xfrm>
            <a:off x="388944" y="457200"/>
            <a:ext cx="4383082"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80"/>
          <p:cNvSpPr/>
          <p:nvPr>
            <p:ph idx="2" type="pic"/>
          </p:nvPr>
        </p:nvSpPr>
        <p:spPr>
          <a:xfrm>
            <a:off x="5183188" y="457201"/>
            <a:ext cx="6619868" cy="5403850"/>
          </a:xfrm>
          <a:prstGeom prst="rect">
            <a:avLst/>
          </a:prstGeom>
          <a:noFill/>
          <a:ln>
            <a:noFill/>
          </a:ln>
        </p:spPr>
      </p:sp>
      <p:sp>
        <p:nvSpPr>
          <p:cNvPr id="159" name="Google Shape;159;p80"/>
          <p:cNvSpPr txBox="1"/>
          <p:nvPr>
            <p:ph idx="1" type="body"/>
          </p:nvPr>
        </p:nvSpPr>
        <p:spPr>
          <a:xfrm>
            <a:off x="388944" y="2057400"/>
            <a:ext cx="4383082"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indent="-228600" lvl="1" marL="914400" algn="l">
              <a:lnSpc>
                <a:spcPct val="90000"/>
              </a:lnSpc>
              <a:spcBef>
                <a:spcPts val="500"/>
              </a:spcBef>
              <a:spcAft>
                <a:spcPts val="0"/>
              </a:spcAft>
              <a:buClr>
                <a:srgbClr val="103864"/>
              </a:buClr>
              <a:buSzPts val="1400"/>
              <a:buNone/>
              <a:defRPr sz="1400"/>
            </a:lvl2pPr>
            <a:lvl3pPr indent="-228600" lvl="2" marL="1371600" algn="l">
              <a:lnSpc>
                <a:spcPct val="90000"/>
              </a:lnSpc>
              <a:spcBef>
                <a:spcPts val="500"/>
              </a:spcBef>
              <a:spcAft>
                <a:spcPts val="0"/>
              </a:spcAft>
              <a:buClr>
                <a:srgbClr val="103864"/>
              </a:buClr>
              <a:buSzPts val="1200"/>
              <a:buNone/>
              <a:defRPr sz="1200"/>
            </a:lvl3pPr>
            <a:lvl4pPr indent="-228600" lvl="3" marL="1828800" algn="l">
              <a:lnSpc>
                <a:spcPct val="90000"/>
              </a:lnSpc>
              <a:spcBef>
                <a:spcPts val="500"/>
              </a:spcBef>
              <a:spcAft>
                <a:spcPts val="0"/>
              </a:spcAft>
              <a:buClr>
                <a:srgbClr val="103864"/>
              </a:buClr>
              <a:buSzPts val="1000"/>
              <a:buNone/>
              <a:defRPr sz="1000"/>
            </a:lvl4pPr>
            <a:lvl5pPr indent="-228600" lvl="4" marL="2286000" algn="l">
              <a:lnSpc>
                <a:spcPct val="90000"/>
              </a:lnSpc>
              <a:spcBef>
                <a:spcPts val="500"/>
              </a:spcBef>
              <a:spcAft>
                <a:spcPts val="0"/>
              </a:spcAft>
              <a:buClr>
                <a:srgbClr val="103864"/>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cxnSp>
        <p:nvCxnSpPr>
          <p:cNvPr id="160" name="Google Shape;160;p80"/>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61" name="Google Shape;161;p80"/>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5" name="Shape 165"/>
        <p:cNvGrpSpPr/>
        <p:nvPr/>
      </p:nvGrpSpPr>
      <p:grpSpPr>
        <a:xfrm>
          <a:off x="0" y="0"/>
          <a:ext cx="0" cy="0"/>
          <a:chOff x="0" y="0"/>
          <a:chExt cx="0" cy="0"/>
        </a:xfrm>
      </p:grpSpPr>
      <p:sp>
        <p:nvSpPr>
          <p:cNvPr id="166" name="Google Shape;166;p81"/>
          <p:cNvSpPr txBox="1"/>
          <p:nvPr>
            <p:ph type="title"/>
          </p:nvPr>
        </p:nvSpPr>
        <p:spPr>
          <a:xfrm>
            <a:off x="388943" y="365125"/>
            <a:ext cx="11414113"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81"/>
          <p:cNvSpPr txBox="1"/>
          <p:nvPr>
            <p:ph idx="1" type="body"/>
          </p:nvPr>
        </p:nvSpPr>
        <p:spPr>
          <a:xfrm rot="5400000">
            <a:off x="3920330" y="-1705762"/>
            <a:ext cx="4351338" cy="11414113"/>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68" name="Google Shape;168;p81"/>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69" name="Google Shape;169;p81"/>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3" name="Shape 173"/>
        <p:cNvGrpSpPr/>
        <p:nvPr/>
      </p:nvGrpSpPr>
      <p:grpSpPr>
        <a:xfrm>
          <a:off x="0" y="0"/>
          <a:ext cx="0" cy="0"/>
          <a:chOff x="0" y="0"/>
          <a:chExt cx="0" cy="0"/>
        </a:xfrm>
      </p:grpSpPr>
      <p:sp>
        <p:nvSpPr>
          <p:cNvPr id="174" name="Google Shape;174;p82"/>
          <p:cNvSpPr txBox="1"/>
          <p:nvPr>
            <p:ph type="title"/>
          </p:nvPr>
        </p:nvSpPr>
        <p:spPr>
          <a:xfrm rot="5400000">
            <a:off x="7563391" y="1841431"/>
            <a:ext cx="5497039" cy="317402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82"/>
          <p:cNvSpPr txBox="1"/>
          <p:nvPr>
            <p:ph idx="1" type="body"/>
          </p:nvPr>
        </p:nvSpPr>
        <p:spPr>
          <a:xfrm rot="5400000">
            <a:off x="1732201" y="-663336"/>
            <a:ext cx="5497040" cy="8183557"/>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76" name="Google Shape;176;p82"/>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77" name="Google Shape;177;p82"/>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8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8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8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8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8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8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8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8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8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8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8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9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90"/>
          <p:cNvSpPr/>
          <p:nvPr>
            <p:ph idx="2" type="pic"/>
          </p:nvPr>
        </p:nvSpPr>
        <p:spPr>
          <a:xfrm>
            <a:off x="5183188" y="987425"/>
            <a:ext cx="6172200" cy="4873625"/>
          </a:xfrm>
          <a:prstGeom prst="rect">
            <a:avLst/>
          </a:prstGeom>
          <a:noFill/>
          <a:ln>
            <a:noFill/>
          </a:ln>
        </p:spPr>
      </p:sp>
      <p:sp>
        <p:nvSpPr>
          <p:cNvPr id="68" name="Google Shape;68;p9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8.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71"/>
          <p:cNvSpPr txBox="1"/>
          <p:nvPr>
            <p:ph type="title"/>
          </p:nvPr>
        </p:nvSpPr>
        <p:spPr>
          <a:xfrm>
            <a:off x="388943" y="365125"/>
            <a:ext cx="11392749"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103864"/>
              </a:buClr>
              <a:buSzPts val="3200"/>
              <a:buFont typeface="Sora"/>
              <a:buNone/>
              <a:defRPr b="0" i="0" sz="3200" u="none" cap="none" strike="noStrike">
                <a:solidFill>
                  <a:srgbClr val="103864"/>
                </a:solidFill>
                <a:latin typeface="Sora"/>
                <a:ea typeface="Sora"/>
                <a:cs typeface="Sora"/>
                <a:sym typeface="Sor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71"/>
          <p:cNvSpPr txBox="1"/>
          <p:nvPr>
            <p:ph idx="1" type="body"/>
          </p:nvPr>
        </p:nvSpPr>
        <p:spPr>
          <a:xfrm>
            <a:off x="388943" y="1825625"/>
            <a:ext cx="11392749" cy="4351338"/>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103864"/>
              </a:buClr>
              <a:buSzPts val="3200"/>
              <a:buFont typeface="Arial"/>
              <a:buChar char="•"/>
              <a:defRPr b="0" i="0" sz="3200" u="none" cap="none" strike="noStrike">
                <a:solidFill>
                  <a:srgbClr val="103864"/>
                </a:solidFill>
                <a:latin typeface="Sora"/>
                <a:ea typeface="Sora"/>
                <a:cs typeface="Sora"/>
                <a:sym typeface="Sora"/>
              </a:defRPr>
            </a:lvl1pPr>
            <a:lvl2pPr indent="-406400" lvl="1" marL="914400" marR="0" rtl="0" algn="l">
              <a:lnSpc>
                <a:spcPct val="90000"/>
              </a:lnSpc>
              <a:spcBef>
                <a:spcPts val="500"/>
              </a:spcBef>
              <a:spcAft>
                <a:spcPts val="0"/>
              </a:spcAft>
              <a:buClr>
                <a:srgbClr val="103864"/>
              </a:buClr>
              <a:buSzPts val="2800"/>
              <a:buFont typeface="Arial"/>
              <a:buChar char="•"/>
              <a:defRPr b="0" i="0" sz="2800" u="none" cap="none" strike="noStrike">
                <a:solidFill>
                  <a:srgbClr val="103864"/>
                </a:solidFill>
                <a:latin typeface="Sora"/>
                <a:ea typeface="Sora"/>
                <a:cs typeface="Sora"/>
                <a:sym typeface="Sora"/>
              </a:defRPr>
            </a:lvl2pPr>
            <a:lvl3pPr indent="-381000" lvl="2" marL="1371600" marR="0" rtl="0" algn="l">
              <a:lnSpc>
                <a:spcPct val="90000"/>
              </a:lnSpc>
              <a:spcBef>
                <a:spcPts val="500"/>
              </a:spcBef>
              <a:spcAft>
                <a:spcPts val="0"/>
              </a:spcAft>
              <a:buClr>
                <a:srgbClr val="103864"/>
              </a:buClr>
              <a:buSzPts val="2400"/>
              <a:buFont typeface="Arial"/>
              <a:buChar char="•"/>
              <a:defRPr b="0" i="0" sz="2400" u="none" cap="none" strike="noStrike">
                <a:solidFill>
                  <a:srgbClr val="103864"/>
                </a:solidFill>
                <a:latin typeface="Sora"/>
                <a:ea typeface="Sora"/>
                <a:cs typeface="Sora"/>
                <a:sym typeface="Sora"/>
              </a:defRPr>
            </a:lvl3pPr>
            <a:lvl4pPr indent="-355600" lvl="3" marL="1828800" marR="0" rtl="0" algn="l">
              <a:lnSpc>
                <a:spcPct val="90000"/>
              </a:lnSpc>
              <a:spcBef>
                <a:spcPts val="500"/>
              </a:spcBef>
              <a:spcAft>
                <a:spcPts val="0"/>
              </a:spcAft>
              <a:buClr>
                <a:srgbClr val="103864"/>
              </a:buClr>
              <a:buSzPts val="2000"/>
              <a:buFont typeface="Arial"/>
              <a:buChar char="•"/>
              <a:defRPr b="0" i="0" sz="2000" u="none" cap="none" strike="noStrike">
                <a:solidFill>
                  <a:srgbClr val="103864"/>
                </a:solidFill>
                <a:latin typeface="Sora"/>
                <a:ea typeface="Sora"/>
                <a:cs typeface="Sora"/>
                <a:sym typeface="Sora"/>
              </a:defRPr>
            </a:lvl4pPr>
            <a:lvl5pPr indent="-355600" lvl="4" marL="2286000" marR="0" rtl="0" algn="l">
              <a:lnSpc>
                <a:spcPct val="90000"/>
              </a:lnSpc>
              <a:spcBef>
                <a:spcPts val="500"/>
              </a:spcBef>
              <a:spcAft>
                <a:spcPts val="0"/>
              </a:spcAft>
              <a:buClr>
                <a:srgbClr val="103864"/>
              </a:buClr>
              <a:buSzPts val="2000"/>
              <a:buFont typeface="Arial"/>
              <a:buChar char="•"/>
              <a:defRPr b="0" i="0" sz="2000" u="none" cap="none" strike="noStrike">
                <a:solidFill>
                  <a:srgbClr val="103864"/>
                </a:solidFill>
                <a:latin typeface="Sora"/>
                <a:ea typeface="Sora"/>
                <a:cs typeface="Sora"/>
                <a:sym typeface="Sor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87" name="Google Shape;87;p71"/>
          <p:cNvPicPr preferRelativeResize="0"/>
          <p:nvPr/>
        </p:nvPicPr>
        <p:blipFill rotWithShape="1">
          <a:blip r:embed="rId1">
            <a:alphaModFix/>
          </a:blip>
          <a:srcRect b="0" l="0" r="0" t="0"/>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89" name="Google Shape;89;p71"/>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15.png"/><Relationship Id="rId6"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hyperlink" Target="https://www.geeksforgeeks.org/welchs-t-test-in-pyth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grpSp>
        <p:nvGrpSpPr>
          <p:cNvPr id="186" name="Google Shape;186;p1"/>
          <p:cNvGrpSpPr/>
          <p:nvPr/>
        </p:nvGrpSpPr>
        <p:grpSpPr>
          <a:xfrm>
            <a:off x="1352100" y="2431013"/>
            <a:ext cx="9487800" cy="1199299"/>
            <a:chOff x="1352101" y="2247783"/>
            <a:chExt cx="9487800" cy="1199299"/>
          </a:xfrm>
        </p:grpSpPr>
        <p:sp>
          <p:nvSpPr>
            <p:cNvPr id="187" name="Google Shape;187;p1"/>
            <p:cNvSpPr txBox="1"/>
            <p:nvPr/>
          </p:nvSpPr>
          <p:spPr>
            <a:xfrm>
              <a:off x="1352101" y="2247783"/>
              <a:ext cx="94878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400"/>
                <a:buFont typeface="Sora"/>
                <a:buNone/>
              </a:pPr>
              <a:r>
                <a:rPr lang="en-US" sz="4400">
                  <a:solidFill>
                    <a:srgbClr val="FFFFFF"/>
                  </a:solidFill>
                  <a:latin typeface="Sora"/>
                  <a:ea typeface="Sora"/>
                  <a:cs typeface="Sora"/>
                  <a:sym typeface="Sora"/>
                </a:rPr>
                <a:t>Medical Insurance Cost</a:t>
              </a:r>
              <a:endParaRPr b="0" i="0" sz="1400" u="none" cap="none" strike="noStrike">
                <a:solidFill>
                  <a:srgbClr val="000000"/>
                </a:solidFill>
                <a:latin typeface="Arial"/>
                <a:ea typeface="Arial"/>
                <a:cs typeface="Arial"/>
                <a:sym typeface="Arial"/>
              </a:endParaRPr>
            </a:p>
          </p:txBody>
        </p:sp>
        <p:sp>
          <p:nvSpPr>
            <p:cNvPr id="188" name="Google Shape;188;p1"/>
            <p:cNvSpPr/>
            <p:nvPr/>
          </p:nvSpPr>
          <p:spPr>
            <a:xfrm>
              <a:off x="3306290" y="3044482"/>
              <a:ext cx="5579400" cy="402600"/>
            </a:xfrm>
            <a:prstGeom prst="roundRect">
              <a:avLst>
                <a:gd fmla="val 50000" name="adj"/>
              </a:avLst>
            </a:prstGeom>
            <a:solidFill>
              <a:srgbClr val="F3C14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03864"/>
                </a:buClr>
                <a:buSzPts val="1800"/>
                <a:buFont typeface="Sora"/>
                <a:buNone/>
              </a:pPr>
              <a:r>
                <a:rPr b="0" i="0" lang="en-US" sz="1800" u="none" cap="none" strike="noStrike">
                  <a:solidFill>
                    <a:srgbClr val="103864"/>
                  </a:solidFill>
                  <a:latin typeface="Sora"/>
                  <a:ea typeface="Sora"/>
                  <a:cs typeface="Sora"/>
                  <a:sym typeface="Sora"/>
                </a:rPr>
                <a:t>Probability Course - Sekolah Data Pacmann</a:t>
              </a:r>
              <a:endParaRPr b="0" i="0" sz="1800" u="none" cap="none" strike="noStrike">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b="0" l="0" r="0" t="0"/>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800"/>
              <a:buFont typeface="Montserrat Light"/>
              <a:buNone/>
            </a:pPr>
            <a:r>
              <a:rPr b="0" i="0" lang="en-US" sz="800" u="none" cap="none" strike="noStrike">
                <a:solidFill>
                  <a:srgbClr val="FFFFFF"/>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800"/>
              <a:buFont typeface="Montserrat Light"/>
              <a:buNone/>
            </a:pPr>
            <a:r>
              <a:rPr b="0" i="0" lang="en-US" sz="800" u="none" cap="none" strike="noStrike">
                <a:solidFill>
                  <a:srgbClr val="FFFFFF"/>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cap="flat" cmpd="sng" w="9525">
            <a:solidFill>
              <a:schemeClr val="lt1"/>
            </a:solidFill>
            <a:prstDash val="solid"/>
            <a:miter lim="800000"/>
            <a:headEnd len="sm" w="sm" type="none"/>
            <a:tailEnd len="med" w="med" type="stealth"/>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162bd6e2f2f_0_4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Mean &amp; Median Based on BMI</a:t>
            </a:r>
            <a:endParaRPr/>
          </a:p>
        </p:txBody>
      </p:sp>
      <p:sp>
        <p:nvSpPr>
          <p:cNvPr id="255" name="Google Shape;255;g162bd6e2f2f_0_44"/>
          <p:cNvSpPr txBox="1"/>
          <p:nvPr/>
        </p:nvSpPr>
        <p:spPr>
          <a:xfrm>
            <a:off x="401515" y="5013375"/>
            <a:ext cx="11388900" cy="7389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Clr>
                <a:srgbClr val="103864"/>
              </a:buClr>
              <a:buSzPts val="1400"/>
              <a:buFont typeface="Sora"/>
              <a:buChar char="•"/>
            </a:pPr>
            <a:r>
              <a:rPr lang="en-US">
                <a:solidFill>
                  <a:srgbClr val="103864"/>
                </a:solidFill>
                <a:latin typeface="Sora"/>
                <a:ea typeface="Sora"/>
                <a:cs typeface="Sora"/>
                <a:sym typeface="Sora"/>
              </a:rPr>
              <a:t>The charges mean value of BMI &lt;25 and &gt;25  is higher than its median, which indicates the existence of top outlier</a:t>
            </a:r>
            <a:endParaRPr>
              <a:solidFill>
                <a:srgbClr val="103864"/>
              </a:solidFill>
              <a:latin typeface="Sora"/>
              <a:ea typeface="Sora"/>
              <a:cs typeface="Sora"/>
              <a:sym typeface="Sora"/>
            </a:endParaRPr>
          </a:p>
          <a:p>
            <a:pPr indent="-317500" lvl="0" marL="457200" rtl="0" algn="l">
              <a:spcBef>
                <a:spcPts val="0"/>
              </a:spcBef>
              <a:spcAft>
                <a:spcPts val="0"/>
              </a:spcAft>
              <a:buClr>
                <a:srgbClr val="103864"/>
              </a:buClr>
              <a:buSzPts val="1400"/>
              <a:buFont typeface="Sora"/>
              <a:buChar char="•"/>
            </a:pPr>
            <a:r>
              <a:rPr lang="en-US">
                <a:solidFill>
                  <a:srgbClr val="103864"/>
                </a:solidFill>
                <a:latin typeface="Sora"/>
                <a:ea typeface="Sora"/>
                <a:cs typeface="Sora"/>
                <a:sym typeface="Sora"/>
              </a:rPr>
              <a:t>Mean and median value of age and charges of policyholder with BMI &gt; 25 is higher compared to BMI &lt; 25</a:t>
            </a:r>
            <a:endParaRPr>
              <a:solidFill>
                <a:srgbClr val="103864"/>
              </a:solidFill>
              <a:latin typeface="Sora"/>
              <a:ea typeface="Sora"/>
              <a:cs typeface="Sora"/>
              <a:sym typeface="Sora"/>
            </a:endParaRPr>
          </a:p>
          <a:p>
            <a:pPr indent="-317500" lvl="0" marL="457200" rtl="0" algn="l">
              <a:spcBef>
                <a:spcPts val="0"/>
              </a:spcBef>
              <a:spcAft>
                <a:spcPts val="0"/>
              </a:spcAft>
              <a:buClr>
                <a:srgbClr val="103864"/>
              </a:buClr>
              <a:buSzPts val="1400"/>
              <a:buFont typeface="Sora"/>
              <a:buChar char="•"/>
            </a:pPr>
            <a:r>
              <a:rPr lang="en-US">
                <a:solidFill>
                  <a:srgbClr val="103864"/>
                </a:solidFill>
                <a:latin typeface="Sora"/>
                <a:ea typeface="Sora"/>
                <a:cs typeface="Sora"/>
                <a:sym typeface="Sora"/>
              </a:rPr>
              <a:t>However, the difference is not as big as comparison between smoker and nonsmoker</a:t>
            </a:r>
            <a:endParaRPr>
              <a:solidFill>
                <a:srgbClr val="103864"/>
              </a:solidFill>
              <a:latin typeface="Sora"/>
              <a:ea typeface="Sora"/>
              <a:cs typeface="Sora"/>
              <a:sym typeface="Sora"/>
            </a:endParaRPr>
          </a:p>
        </p:txBody>
      </p:sp>
      <p:graphicFrame>
        <p:nvGraphicFramePr>
          <p:cNvPr id="256" name="Google Shape;256;g162bd6e2f2f_0_44"/>
          <p:cNvGraphicFramePr/>
          <p:nvPr/>
        </p:nvGraphicFramePr>
        <p:xfrm>
          <a:off x="1963800" y="1641975"/>
          <a:ext cx="3000000" cy="3000000"/>
        </p:xfrm>
        <a:graphic>
          <a:graphicData uri="http://schemas.openxmlformats.org/drawingml/2006/table">
            <a:tbl>
              <a:tblPr>
                <a:noFill/>
                <a:tableStyleId>{1A401D64-61F9-4CE6-A506-6D88776DC322}</a:tableStyleId>
              </a:tblPr>
              <a:tblGrid>
                <a:gridCol w="4064625"/>
                <a:gridCol w="4199775"/>
              </a:tblGrid>
              <a:tr h="424775">
                <a:tc>
                  <a:txBody>
                    <a:bodyPr/>
                    <a:lstStyle/>
                    <a:p>
                      <a:pPr indent="0" lvl="0" marL="0" rtl="0" algn="ctr">
                        <a:spcBef>
                          <a:spcPts val="0"/>
                        </a:spcBef>
                        <a:spcAft>
                          <a:spcPts val="0"/>
                        </a:spcAft>
                        <a:buNone/>
                      </a:pPr>
                      <a:r>
                        <a:rPr lang="en-US" sz="1800">
                          <a:solidFill>
                            <a:srgbClr val="103864"/>
                          </a:solidFill>
                          <a:latin typeface="Sora"/>
                          <a:ea typeface="Sora"/>
                          <a:cs typeface="Sora"/>
                          <a:sym typeface="Sora"/>
                        </a:rPr>
                        <a:t>BMI &lt; 25 </a:t>
                      </a:r>
                      <a:r>
                        <a:rPr lang="en-US" sz="1800">
                          <a:solidFill>
                            <a:srgbClr val="103864"/>
                          </a:solidFill>
                          <a:latin typeface="Sora"/>
                          <a:ea typeface="Sora"/>
                          <a:cs typeface="Sora"/>
                          <a:sym typeface="Sora"/>
                        </a:rPr>
                        <a:t>Policyholder</a:t>
                      </a:r>
                      <a:endParaRPr/>
                    </a:p>
                  </a:txBody>
                  <a:tcPr marT="91425" marB="91425" marR="91425" marL="91425"/>
                </a:tc>
                <a:tc>
                  <a:txBody>
                    <a:bodyPr/>
                    <a:lstStyle/>
                    <a:p>
                      <a:pPr indent="0" lvl="0" marL="0" rtl="0" algn="ctr">
                        <a:spcBef>
                          <a:spcPts val="0"/>
                        </a:spcBef>
                        <a:spcAft>
                          <a:spcPts val="0"/>
                        </a:spcAft>
                        <a:buNone/>
                      </a:pPr>
                      <a:r>
                        <a:rPr lang="en-US" sz="1800">
                          <a:solidFill>
                            <a:srgbClr val="103864"/>
                          </a:solidFill>
                          <a:latin typeface="Sora"/>
                          <a:ea typeface="Sora"/>
                          <a:cs typeface="Sora"/>
                          <a:sym typeface="Sora"/>
                        </a:rPr>
                        <a:t>BMI &gt; 25 </a:t>
                      </a:r>
                      <a:r>
                        <a:rPr lang="en-US" sz="1800">
                          <a:solidFill>
                            <a:srgbClr val="103864"/>
                          </a:solidFill>
                          <a:latin typeface="Sora"/>
                          <a:ea typeface="Sora"/>
                          <a:cs typeface="Sora"/>
                          <a:sym typeface="Sora"/>
                        </a:rPr>
                        <a:t>Policyholder</a:t>
                      </a:r>
                      <a:endParaRPr/>
                    </a:p>
                  </a:txBody>
                  <a:tcPr marT="91425" marB="91425" marR="91425" marL="91425"/>
                </a:tc>
              </a:tr>
              <a:tr h="4125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2808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57" name="Google Shape;257;g162bd6e2f2f_0_44"/>
          <p:cNvPicPr preferRelativeResize="0"/>
          <p:nvPr/>
        </p:nvPicPr>
        <p:blipFill>
          <a:blip r:embed="rId3">
            <a:alphaModFix/>
          </a:blip>
          <a:stretch>
            <a:fillRect/>
          </a:stretch>
        </p:blipFill>
        <p:spPr>
          <a:xfrm>
            <a:off x="2176775" y="2186500"/>
            <a:ext cx="3573264" cy="246025"/>
          </a:xfrm>
          <a:prstGeom prst="rect">
            <a:avLst/>
          </a:prstGeom>
          <a:noFill/>
          <a:ln>
            <a:noFill/>
          </a:ln>
        </p:spPr>
      </p:pic>
      <p:pic>
        <p:nvPicPr>
          <p:cNvPr id="258" name="Google Shape;258;g162bd6e2f2f_0_44"/>
          <p:cNvPicPr preferRelativeResize="0"/>
          <p:nvPr/>
        </p:nvPicPr>
        <p:blipFill>
          <a:blip r:embed="rId4">
            <a:alphaModFix/>
          </a:blip>
          <a:stretch>
            <a:fillRect/>
          </a:stretch>
        </p:blipFill>
        <p:spPr>
          <a:xfrm>
            <a:off x="6092324" y="2186500"/>
            <a:ext cx="4080914" cy="246888"/>
          </a:xfrm>
          <a:prstGeom prst="rect">
            <a:avLst/>
          </a:prstGeom>
          <a:noFill/>
          <a:ln>
            <a:noFill/>
          </a:ln>
        </p:spPr>
      </p:pic>
      <p:pic>
        <p:nvPicPr>
          <p:cNvPr id="259" name="Google Shape;259;g162bd6e2f2f_0_44"/>
          <p:cNvPicPr preferRelativeResize="0"/>
          <p:nvPr/>
        </p:nvPicPr>
        <p:blipFill>
          <a:blip r:embed="rId5">
            <a:alphaModFix/>
          </a:blip>
          <a:stretch>
            <a:fillRect/>
          </a:stretch>
        </p:blipFill>
        <p:spPr>
          <a:xfrm>
            <a:off x="2470863" y="2587871"/>
            <a:ext cx="2985090" cy="2108900"/>
          </a:xfrm>
          <a:prstGeom prst="rect">
            <a:avLst/>
          </a:prstGeom>
          <a:noFill/>
          <a:ln>
            <a:noFill/>
          </a:ln>
        </p:spPr>
      </p:pic>
      <p:pic>
        <p:nvPicPr>
          <p:cNvPr id="260" name="Google Shape;260;g162bd6e2f2f_0_44"/>
          <p:cNvPicPr preferRelativeResize="0"/>
          <p:nvPr/>
        </p:nvPicPr>
        <p:blipFill>
          <a:blip r:embed="rId6">
            <a:alphaModFix/>
          </a:blip>
          <a:stretch>
            <a:fillRect/>
          </a:stretch>
        </p:blipFill>
        <p:spPr>
          <a:xfrm>
            <a:off x="6569088" y="2587875"/>
            <a:ext cx="3127402" cy="2108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162bd6e2f2f_0_5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Mean &amp; Median Based on Gender</a:t>
            </a:r>
            <a:endParaRPr/>
          </a:p>
        </p:txBody>
      </p:sp>
      <p:sp>
        <p:nvSpPr>
          <p:cNvPr id="266" name="Google Shape;266;g162bd6e2f2f_0_59"/>
          <p:cNvSpPr txBox="1"/>
          <p:nvPr/>
        </p:nvSpPr>
        <p:spPr>
          <a:xfrm>
            <a:off x="401515" y="5013375"/>
            <a:ext cx="11388900" cy="9543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Clr>
                <a:srgbClr val="103864"/>
              </a:buClr>
              <a:buSzPts val="1400"/>
              <a:buFont typeface="Sora"/>
              <a:buChar char="•"/>
            </a:pPr>
            <a:r>
              <a:rPr lang="en-US">
                <a:solidFill>
                  <a:srgbClr val="103864"/>
                </a:solidFill>
                <a:latin typeface="Sora"/>
                <a:ea typeface="Sora"/>
                <a:cs typeface="Sora"/>
                <a:sym typeface="Sora"/>
              </a:rPr>
              <a:t>The charges mean value of male and female is higher than its median, which indicates the existence of top outlier</a:t>
            </a:r>
            <a:endParaRPr>
              <a:solidFill>
                <a:srgbClr val="103864"/>
              </a:solidFill>
              <a:latin typeface="Sora"/>
              <a:ea typeface="Sora"/>
              <a:cs typeface="Sora"/>
              <a:sym typeface="Sora"/>
            </a:endParaRPr>
          </a:p>
          <a:p>
            <a:pPr indent="-317500" lvl="0" marL="457200" rtl="0" algn="l">
              <a:spcBef>
                <a:spcPts val="0"/>
              </a:spcBef>
              <a:spcAft>
                <a:spcPts val="0"/>
              </a:spcAft>
              <a:buClr>
                <a:srgbClr val="103864"/>
              </a:buClr>
              <a:buSzPts val="1400"/>
              <a:buFont typeface="Sora"/>
              <a:buChar char="•"/>
            </a:pPr>
            <a:r>
              <a:rPr lang="en-US">
                <a:solidFill>
                  <a:srgbClr val="103864"/>
                </a:solidFill>
                <a:latin typeface="Sora"/>
                <a:ea typeface="Sora"/>
                <a:cs typeface="Sora"/>
                <a:sym typeface="Sora"/>
              </a:rPr>
              <a:t>Mean of charges of male policyholder is higher than female</a:t>
            </a:r>
            <a:endParaRPr>
              <a:solidFill>
                <a:srgbClr val="103864"/>
              </a:solidFill>
              <a:latin typeface="Sora"/>
              <a:ea typeface="Sora"/>
              <a:cs typeface="Sora"/>
              <a:sym typeface="Sora"/>
            </a:endParaRPr>
          </a:p>
          <a:p>
            <a:pPr indent="-317500" lvl="0" marL="457200" rtl="0" algn="l">
              <a:spcBef>
                <a:spcPts val="0"/>
              </a:spcBef>
              <a:spcAft>
                <a:spcPts val="0"/>
              </a:spcAft>
              <a:buClr>
                <a:srgbClr val="103864"/>
              </a:buClr>
              <a:buSzPts val="1400"/>
              <a:buFont typeface="Sora"/>
              <a:buChar char="•"/>
            </a:pPr>
            <a:r>
              <a:rPr lang="en-US">
                <a:solidFill>
                  <a:srgbClr val="103864"/>
                </a:solidFill>
                <a:latin typeface="Sora"/>
                <a:ea typeface="Sora"/>
                <a:cs typeface="Sora"/>
                <a:sym typeface="Sora"/>
              </a:rPr>
              <a:t>However, there is no significant difference on the median of charges between both gender, this finding might indicate that there is either more upper outlier or more extreme outlier in the male sample</a:t>
            </a:r>
            <a:endParaRPr>
              <a:solidFill>
                <a:srgbClr val="103864"/>
              </a:solidFill>
              <a:latin typeface="Sora"/>
              <a:ea typeface="Sora"/>
              <a:cs typeface="Sora"/>
              <a:sym typeface="Sora"/>
            </a:endParaRPr>
          </a:p>
        </p:txBody>
      </p:sp>
      <p:graphicFrame>
        <p:nvGraphicFramePr>
          <p:cNvPr id="267" name="Google Shape;267;g162bd6e2f2f_0_59"/>
          <p:cNvGraphicFramePr/>
          <p:nvPr/>
        </p:nvGraphicFramePr>
        <p:xfrm>
          <a:off x="1963800" y="1641975"/>
          <a:ext cx="3000000" cy="3000000"/>
        </p:xfrm>
        <a:graphic>
          <a:graphicData uri="http://schemas.openxmlformats.org/drawingml/2006/table">
            <a:tbl>
              <a:tblPr>
                <a:noFill/>
                <a:tableStyleId>{1A401D64-61F9-4CE6-A506-6D88776DC322}</a:tableStyleId>
              </a:tblPr>
              <a:tblGrid>
                <a:gridCol w="4064625"/>
                <a:gridCol w="4199775"/>
              </a:tblGrid>
              <a:tr h="424775">
                <a:tc>
                  <a:txBody>
                    <a:bodyPr/>
                    <a:lstStyle/>
                    <a:p>
                      <a:pPr indent="0" lvl="0" marL="0" rtl="0" algn="ctr">
                        <a:spcBef>
                          <a:spcPts val="0"/>
                        </a:spcBef>
                        <a:spcAft>
                          <a:spcPts val="0"/>
                        </a:spcAft>
                        <a:buNone/>
                      </a:pPr>
                      <a:r>
                        <a:rPr lang="en-US" sz="1800">
                          <a:solidFill>
                            <a:srgbClr val="103864"/>
                          </a:solidFill>
                          <a:latin typeface="Sora"/>
                          <a:ea typeface="Sora"/>
                          <a:cs typeface="Sora"/>
                          <a:sym typeface="Sora"/>
                        </a:rPr>
                        <a:t>Male</a:t>
                      </a:r>
                      <a:r>
                        <a:rPr lang="en-US" sz="1800">
                          <a:solidFill>
                            <a:srgbClr val="103864"/>
                          </a:solidFill>
                          <a:latin typeface="Sora"/>
                          <a:ea typeface="Sora"/>
                          <a:cs typeface="Sora"/>
                          <a:sym typeface="Sora"/>
                        </a:rPr>
                        <a:t> Policyholder</a:t>
                      </a:r>
                      <a:endParaRPr/>
                    </a:p>
                  </a:txBody>
                  <a:tcPr marT="91425" marB="91425" marR="91425" marL="91425"/>
                </a:tc>
                <a:tc>
                  <a:txBody>
                    <a:bodyPr/>
                    <a:lstStyle/>
                    <a:p>
                      <a:pPr indent="0" lvl="0" marL="0" rtl="0" algn="ctr">
                        <a:spcBef>
                          <a:spcPts val="0"/>
                        </a:spcBef>
                        <a:spcAft>
                          <a:spcPts val="0"/>
                        </a:spcAft>
                        <a:buNone/>
                      </a:pPr>
                      <a:r>
                        <a:rPr lang="en-US" sz="1800">
                          <a:solidFill>
                            <a:srgbClr val="103864"/>
                          </a:solidFill>
                          <a:latin typeface="Sora"/>
                          <a:ea typeface="Sora"/>
                          <a:cs typeface="Sora"/>
                          <a:sym typeface="Sora"/>
                        </a:rPr>
                        <a:t>Fem</a:t>
                      </a:r>
                      <a:r>
                        <a:rPr lang="en-US" sz="1800">
                          <a:solidFill>
                            <a:srgbClr val="103864"/>
                          </a:solidFill>
                          <a:latin typeface="Sora"/>
                          <a:ea typeface="Sora"/>
                          <a:cs typeface="Sora"/>
                          <a:sym typeface="Sora"/>
                        </a:rPr>
                        <a:t>ale </a:t>
                      </a:r>
                      <a:r>
                        <a:rPr lang="en-US" sz="1800">
                          <a:solidFill>
                            <a:srgbClr val="103864"/>
                          </a:solidFill>
                          <a:latin typeface="Sora"/>
                          <a:ea typeface="Sora"/>
                          <a:cs typeface="Sora"/>
                          <a:sym typeface="Sora"/>
                        </a:rPr>
                        <a:t> Policyholder</a:t>
                      </a:r>
                      <a:endParaRPr/>
                    </a:p>
                  </a:txBody>
                  <a:tcPr marT="91425" marB="91425" marR="91425" marL="91425"/>
                </a:tc>
              </a:tr>
              <a:tr h="4125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2808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68" name="Google Shape;268;g162bd6e2f2f_0_59"/>
          <p:cNvPicPr preferRelativeResize="0"/>
          <p:nvPr/>
        </p:nvPicPr>
        <p:blipFill>
          <a:blip r:embed="rId3">
            <a:alphaModFix/>
          </a:blip>
          <a:stretch>
            <a:fillRect/>
          </a:stretch>
        </p:blipFill>
        <p:spPr>
          <a:xfrm>
            <a:off x="2060588" y="2218500"/>
            <a:ext cx="3805646" cy="182880"/>
          </a:xfrm>
          <a:prstGeom prst="rect">
            <a:avLst/>
          </a:prstGeom>
          <a:noFill/>
          <a:ln>
            <a:noFill/>
          </a:ln>
        </p:spPr>
      </p:pic>
      <p:pic>
        <p:nvPicPr>
          <p:cNvPr id="269" name="Google Shape;269;g162bd6e2f2f_0_59"/>
          <p:cNvPicPr preferRelativeResize="0"/>
          <p:nvPr/>
        </p:nvPicPr>
        <p:blipFill>
          <a:blip r:embed="rId4">
            <a:alphaModFix/>
          </a:blip>
          <a:stretch>
            <a:fillRect/>
          </a:stretch>
        </p:blipFill>
        <p:spPr>
          <a:xfrm>
            <a:off x="6124775" y="2227638"/>
            <a:ext cx="4016046" cy="164592"/>
          </a:xfrm>
          <a:prstGeom prst="rect">
            <a:avLst/>
          </a:prstGeom>
          <a:noFill/>
          <a:ln>
            <a:noFill/>
          </a:ln>
        </p:spPr>
      </p:pic>
      <p:pic>
        <p:nvPicPr>
          <p:cNvPr id="270" name="Google Shape;270;g162bd6e2f2f_0_59"/>
          <p:cNvPicPr preferRelativeResize="0"/>
          <p:nvPr/>
        </p:nvPicPr>
        <p:blipFill>
          <a:blip r:embed="rId5">
            <a:alphaModFix/>
          </a:blip>
          <a:stretch>
            <a:fillRect/>
          </a:stretch>
        </p:blipFill>
        <p:spPr>
          <a:xfrm>
            <a:off x="2474263" y="2586188"/>
            <a:ext cx="2978292" cy="2112264"/>
          </a:xfrm>
          <a:prstGeom prst="rect">
            <a:avLst/>
          </a:prstGeom>
          <a:noFill/>
          <a:ln>
            <a:noFill/>
          </a:ln>
        </p:spPr>
      </p:pic>
      <p:pic>
        <p:nvPicPr>
          <p:cNvPr id="271" name="Google Shape;271;g162bd6e2f2f_0_59"/>
          <p:cNvPicPr preferRelativeResize="0"/>
          <p:nvPr/>
        </p:nvPicPr>
        <p:blipFill>
          <a:blip r:embed="rId6">
            <a:alphaModFix/>
          </a:blip>
          <a:stretch>
            <a:fillRect/>
          </a:stretch>
        </p:blipFill>
        <p:spPr>
          <a:xfrm>
            <a:off x="6648938" y="2586188"/>
            <a:ext cx="2967731" cy="211226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162bd6e2f2f_0_83"/>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Mean &amp; Median of Smoker Based on BMI</a:t>
            </a:r>
            <a:endParaRPr/>
          </a:p>
        </p:txBody>
      </p:sp>
      <p:sp>
        <p:nvSpPr>
          <p:cNvPr id="277" name="Google Shape;277;g162bd6e2f2f_0_83"/>
          <p:cNvSpPr txBox="1"/>
          <p:nvPr/>
        </p:nvSpPr>
        <p:spPr>
          <a:xfrm>
            <a:off x="401515" y="5013375"/>
            <a:ext cx="11388900" cy="461700"/>
          </a:xfrm>
          <a:prstGeom prst="rect">
            <a:avLst/>
          </a:prstGeom>
          <a:noFill/>
          <a:ln>
            <a:noFill/>
          </a:ln>
        </p:spPr>
        <p:txBody>
          <a:bodyPr anchorCtr="0" anchor="t" bIns="45700" lIns="91425" spcFirstLastPara="1" rIns="91425" wrap="square" tIns="45700">
            <a:spAutoFit/>
          </a:bodyPr>
          <a:lstStyle/>
          <a:p>
            <a:pPr indent="-304800" lvl="0" marL="457200" rtl="0" algn="l">
              <a:spcBef>
                <a:spcPts val="0"/>
              </a:spcBef>
              <a:spcAft>
                <a:spcPts val="0"/>
              </a:spcAft>
              <a:buClr>
                <a:srgbClr val="103864"/>
              </a:buClr>
              <a:buSzPts val="1200"/>
              <a:buFont typeface="Sora"/>
              <a:buChar char="•"/>
            </a:pPr>
            <a:r>
              <a:rPr lang="en-US" sz="1200">
                <a:solidFill>
                  <a:srgbClr val="103864"/>
                </a:solidFill>
                <a:latin typeface="Sora"/>
                <a:ea typeface="Sora"/>
                <a:cs typeface="Sora"/>
                <a:sym typeface="Sora"/>
              </a:rPr>
              <a:t>The mean value in Smoker &amp; BMI &gt; 25 Policyholder is lower than its median</a:t>
            </a:r>
            <a:r>
              <a:rPr lang="en-US" sz="1200">
                <a:solidFill>
                  <a:srgbClr val="103864"/>
                </a:solidFill>
                <a:latin typeface="Sora"/>
                <a:ea typeface="Sora"/>
                <a:cs typeface="Sora"/>
                <a:sym typeface="Sora"/>
              </a:rPr>
              <a:t>, which indicates the existence of bottom outlier</a:t>
            </a:r>
            <a:endParaRPr sz="1200">
              <a:solidFill>
                <a:srgbClr val="103864"/>
              </a:solidFill>
              <a:latin typeface="Sora"/>
              <a:ea typeface="Sora"/>
              <a:cs typeface="Sora"/>
              <a:sym typeface="Sora"/>
            </a:endParaRPr>
          </a:p>
          <a:p>
            <a:pPr indent="-304800" lvl="0" marL="457200" rtl="0" algn="l">
              <a:spcBef>
                <a:spcPts val="0"/>
              </a:spcBef>
              <a:spcAft>
                <a:spcPts val="0"/>
              </a:spcAft>
              <a:buClr>
                <a:srgbClr val="103864"/>
              </a:buClr>
              <a:buSzPts val="1200"/>
              <a:buFont typeface="Sora"/>
              <a:buChar char="•"/>
            </a:pPr>
            <a:r>
              <a:rPr lang="en-US" sz="1200">
                <a:solidFill>
                  <a:srgbClr val="103864"/>
                </a:solidFill>
                <a:latin typeface="Sora"/>
                <a:ea typeface="Sora"/>
                <a:cs typeface="Sora"/>
                <a:sym typeface="Sora"/>
              </a:rPr>
              <a:t>Mean and median value of charges of </a:t>
            </a:r>
            <a:r>
              <a:rPr lang="en-US" sz="1200">
                <a:solidFill>
                  <a:srgbClr val="103864"/>
                </a:solidFill>
                <a:latin typeface="Sora"/>
                <a:ea typeface="Sora"/>
                <a:cs typeface="Sora"/>
                <a:sym typeface="Sora"/>
              </a:rPr>
              <a:t>Smoker &amp; BMI &gt; 25 Policyholder</a:t>
            </a:r>
            <a:r>
              <a:rPr lang="en-US" sz="1200">
                <a:solidFill>
                  <a:srgbClr val="103864"/>
                </a:solidFill>
                <a:latin typeface="Sora"/>
                <a:ea typeface="Sora"/>
                <a:cs typeface="Sora"/>
                <a:sym typeface="Sora"/>
              </a:rPr>
              <a:t> is higher compared to </a:t>
            </a:r>
            <a:r>
              <a:rPr lang="en-US" sz="1200">
                <a:solidFill>
                  <a:srgbClr val="103864"/>
                </a:solidFill>
                <a:latin typeface="Sora"/>
                <a:ea typeface="Sora"/>
                <a:cs typeface="Sora"/>
                <a:sym typeface="Sora"/>
              </a:rPr>
              <a:t>Smoker &amp; BMI &lt; 25 Policyholder</a:t>
            </a:r>
            <a:endParaRPr sz="1200">
              <a:solidFill>
                <a:srgbClr val="103864"/>
              </a:solidFill>
              <a:latin typeface="Sora"/>
              <a:ea typeface="Sora"/>
              <a:cs typeface="Sora"/>
              <a:sym typeface="Sora"/>
            </a:endParaRPr>
          </a:p>
        </p:txBody>
      </p:sp>
      <p:graphicFrame>
        <p:nvGraphicFramePr>
          <p:cNvPr id="278" name="Google Shape;278;g162bd6e2f2f_0_83"/>
          <p:cNvGraphicFramePr/>
          <p:nvPr/>
        </p:nvGraphicFramePr>
        <p:xfrm>
          <a:off x="1573375" y="1641975"/>
          <a:ext cx="3000000" cy="3000000"/>
        </p:xfrm>
        <a:graphic>
          <a:graphicData uri="http://schemas.openxmlformats.org/drawingml/2006/table">
            <a:tbl>
              <a:tblPr>
                <a:noFill/>
                <a:tableStyleId>{1A401D64-61F9-4CE6-A506-6D88776DC322}</a:tableStyleId>
              </a:tblPr>
              <a:tblGrid>
                <a:gridCol w="4256650"/>
                <a:gridCol w="4398175"/>
              </a:tblGrid>
              <a:tr h="457175">
                <a:tc>
                  <a:txBody>
                    <a:bodyPr/>
                    <a:lstStyle/>
                    <a:p>
                      <a:pPr indent="0" lvl="0" marL="0" rtl="0" algn="ctr">
                        <a:spcBef>
                          <a:spcPts val="0"/>
                        </a:spcBef>
                        <a:spcAft>
                          <a:spcPts val="0"/>
                        </a:spcAft>
                        <a:buNone/>
                      </a:pPr>
                      <a:r>
                        <a:rPr lang="en-US" sz="1800">
                          <a:solidFill>
                            <a:srgbClr val="103864"/>
                          </a:solidFill>
                          <a:latin typeface="Sora"/>
                          <a:ea typeface="Sora"/>
                          <a:cs typeface="Sora"/>
                          <a:sym typeface="Sora"/>
                        </a:rPr>
                        <a:t>Smoker &amp; </a:t>
                      </a:r>
                      <a:r>
                        <a:rPr lang="en-US" sz="1800">
                          <a:solidFill>
                            <a:srgbClr val="103864"/>
                          </a:solidFill>
                          <a:latin typeface="Sora"/>
                          <a:ea typeface="Sora"/>
                          <a:cs typeface="Sora"/>
                          <a:sym typeface="Sora"/>
                        </a:rPr>
                        <a:t>BMI &lt; 25 Policyholder</a:t>
                      </a:r>
                      <a:endParaRPr/>
                    </a:p>
                  </a:txBody>
                  <a:tcPr marT="91425" marB="91425" marR="91425" marL="91425"/>
                </a:tc>
                <a:tc>
                  <a:txBody>
                    <a:bodyPr/>
                    <a:lstStyle/>
                    <a:p>
                      <a:pPr indent="0" lvl="0" marL="0" rtl="0" algn="ctr">
                        <a:spcBef>
                          <a:spcPts val="0"/>
                        </a:spcBef>
                        <a:spcAft>
                          <a:spcPts val="0"/>
                        </a:spcAft>
                        <a:buNone/>
                      </a:pPr>
                      <a:r>
                        <a:rPr lang="en-US" sz="1800">
                          <a:solidFill>
                            <a:srgbClr val="103864"/>
                          </a:solidFill>
                          <a:latin typeface="Sora"/>
                          <a:ea typeface="Sora"/>
                          <a:cs typeface="Sora"/>
                          <a:sym typeface="Sora"/>
                        </a:rPr>
                        <a:t>Smoker &amp; </a:t>
                      </a:r>
                      <a:r>
                        <a:rPr lang="en-US" sz="1800">
                          <a:solidFill>
                            <a:srgbClr val="103864"/>
                          </a:solidFill>
                          <a:latin typeface="Sora"/>
                          <a:ea typeface="Sora"/>
                          <a:cs typeface="Sora"/>
                          <a:sym typeface="Sora"/>
                        </a:rPr>
                        <a:t>BMI &gt; 25 Policyholder</a:t>
                      </a:r>
                      <a:endParaRPr/>
                    </a:p>
                  </a:txBody>
                  <a:tcPr marT="91425" marB="91425" marR="91425" marL="91425"/>
                </a:tc>
              </a:tr>
              <a:tr h="4887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2808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79" name="Google Shape;279;g162bd6e2f2f_0_83"/>
          <p:cNvPicPr preferRelativeResize="0"/>
          <p:nvPr/>
        </p:nvPicPr>
        <p:blipFill>
          <a:blip r:embed="rId3">
            <a:alphaModFix/>
          </a:blip>
          <a:stretch>
            <a:fillRect/>
          </a:stretch>
        </p:blipFill>
        <p:spPr>
          <a:xfrm>
            <a:off x="1648325" y="2138475"/>
            <a:ext cx="4078224" cy="342942"/>
          </a:xfrm>
          <a:prstGeom prst="rect">
            <a:avLst/>
          </a:prstGeom>
          <a:noFill/>
          <a:ln>
            <a:noFill/>
          </a:ln>
        </p:spPr>
      </p:pic>
      <p:pic>
        <p:nvPicPr>
          <p:cNvPr id="280" name="Google Shape;280;g162bd6e2f2f_0_83"/>
          <p:cNvPicPr preferRelativeResize="0"/>
          <p:nvPr/>
        </p:nvPicPr>
        <p:blipFill>
          <a:blip r:embed="rId4">
            <a:alphaModFix/>
          </a:blip>
          <a:stretch>
            <a:fillRect/>
          </a:stretch>
        </p:blipFill>
        <p:spPr>
          <a:xfrm>
            <a:off x="2338563" y="2626438"/>
            <a:ext cx="2791862" cy="2112264"/>
          </a:xfrm>
          <a:prstGeom prst="rect">
            <a:avLst/>
          </a:prstGeom>
          <a:noFill/>
          <a:ln>
            <a:noFill/>
          </a:ln>
        </p:spPr>
      </p:pic>
      <p:pic>
        <p:nvPicPr>
          <p:cNvPr id="281" name="Google Shape;281;g162bd6e2f2f_0_83"/>
          <p:cNvPicPr preferRelativeResize="0"/>
          <p:nvPr/>
        </p:nvPicPr>
        <p:blipFill>
          <a:blip r:embed="rId5">
            <a:alphaModFix/>
          </a:blip>
          <a:stretch>
            <a:fillRect/>
          </a:stretch>
        </p:blipFill>
        <p:spPr>
          <a:xfrm>
            <a:off x="6050850" y="2138475"/>
            <a:ext cx="3991938" cy="342950"/>
          </a:xfrm>
          <a:prstGeom prst="rect">
            <a:avLst/>
          </a:prstGeom>
          <a:noFill/>
          <a:ln>
            <a:noFill/>
          </a:ln>
        </p:spPr>
      </p:pic>
      <p:pic>
        <p:nvPicPr>
          <p:cNvPr id="282" name="Google Shape;282;g162bd6e2f2f_0_83"/>
          <p:cNvPicPr preferRelativeResize="0"/>
          <p:nvPr/>
        </p:nvPicPr>
        <p:blipFill>
          <a:blip r:embed="rId6">
            <a:alphaModFix/>
          </a:blip>
          <a:stretch>
            <a:fillRect/>
          </a:stretch>
        </p:blipFill>
        <p:spPr>
          <a:xfrm>
            <a:off x="6573525" y="2626438"/>
            <a:ext cx="2946608" cy="21122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162bd6e2f2f_0_103"/>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Mean &amp; Median of Smoker Based on Gender</a:t>
            </a:r>
            <a:endParaRPr/>
          </a:p>
        </p:txBody>
      </p:sp>
      <p:sp>
        <p:nvSpPr>
          <p:cNvPr id="288" name="Google Shape;288;g162bd6e2f2f_0_103"/>
          <p:cNvSpPr txBox="1"/>
          <p:nvPr/>
        </p:nvSpPr>
        <p:spPr>
          <a:xfrm>
            <a:off x="401515" y="5013375"/>
            <a:ext cx="11388900" cy="9543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Clr>
                <a:srgbClr val="103864"/>
              </a:buClr>
              <a:buSzPts val="1400"/>
              <a:buFont typeface="Sora"/>
              <a:buChar char="•"/>
            </a:pPr>
            <a:r>
              <a:rPr lang="en-US">
                <a:solidFill>
                  <a:srgbClr val="103864"/>
                </a:solidFill>
                <a:latin typeface="Sora"/>
                <a:ea typeface="Sora"/>
                <a:cs typeface="Sora"/>
                <a:sym typeface="Sora"/>
              </a:rPr>
              <a:t>The mean value in </a:t>
            </a:r>
            <a:r>
              <a:rPr lang="en-US">
                <a:solidFill>
                  <a:srgbClr val="103864"/>
                </a:solidFill>
                <a:latin typeface="Sora"/>
                <a:ea typeface="Sora"/>
                <a:cs typeface="Sora"/>
                <a:sym typeface="Sora"/>
              </a:rPr>
              <a:t>Smoker Male Policyholder</a:t>
            </a:r>
            <a:r>
              <a:rPr lang="en-US">
                <a:solidFill>
                  <a:srgbClr val="103864"/>
                </a:solidFill>
                <a:latin typeface="Sora"/>
                <a:ea typeface="Sora"/>
                <a:cs typeface="Sora"/>
                <a:sym typeface="Sora"/>
              </a:rPr>
              <a:t> is lower than its median, which indicates the existence of bottom outlier</a:t>
            </a:r>
            <a:endParaRPr>
              <a:solidFill>
                <a:srgbClr val="103864"/>
              </a:solidFill>
              <a:latin typeface="Sora"/>
              <a:ea typeface="Sora"/>
              <a:cs typeface="Sora"/>
              <a:sym typeface="Sora"/>
            </a:endParaRPr>
          </a:p>
          <a:p>
            <a:pPr indent="-317500" lvl="0" marL="457200" rtl="0" algn="l">
              <a:spcBef>
                <a:spcPts val="0"/>
              </a:spcBef>
              <a:spcAft>
                <a:spcPts val="0"/>
              </a:spcAft>
              <a:buClr>
                <a:srgbClr val="103864"/>
              </a:buClr>
              <a:buSzPts val="1400"/>
              <a:buFont typeface="Sora"/>
              <a:buChar char="•"/>
            </a:pPr>
            <a:r>
              <a:rPr lang="en-US">
                <a:solidFill>
                  <a:srgbClr val="103864"/>
                </a:solidFill>
                <a:latin typeface="Sora"/>
                <a:ea typeface="Sora"/>
                <a:cs typeface="Sora"/>
                <a:sym typeface="Sora"/>
              </a:rPr>
              <a:t>The mean value in Smoker Female Policyholder is higher than its median, which indicates the existence of top outlier</a:t>
            </a:r>
            <a:endParaRPr>
              <a:solidFill>
                <a:srgbClr val="103864"/>
              </a:solidFill>
              <a:latin typeface="Sora"/>
              <a:ea typeface="Sora"/>
              <a:cs typeface="Sora"/>
              <a:sym typeface="Sora"/>
            </a:endParaRPr>
          </a:p>
          <a:p>
            <a:pPr indent="-317500" lvl="0" marL="457200" rtl="0" algn="l">
              <a:spcBef>
                <a:spcPts val="0"/>
              </a:spcBef>
              <a:spcAft>
                <a:spcPts val="0"/>
              </a:spcAft>
              <a:buClr>
                <a:srgbClr val="103864"/>
              </a:buClr>
              <a:buSzPts val="1400"/>
              <a:buFont typeface="Sora"/>
              <a:buChar char="•"/>
            </a:pPr>
            <a:r>
              <a:rPr lang="en-US">
                <a:solidFill>
                  <a:srgbClr val="103864"/>
                </a:solidFill>
                <a:latin typeface="Sora"/>
                <a:ea typeface="Sora"/>
                <a:cs typeface="Sora"/>
                <a:sym typeface="Sora"/>
              </a:rPr>
              <a:t>Mean and median value of bmi and charges of </a:t>
            </a:r>
            <a:r>
              <a:rPr lang="en-US">
                <a:solidFill>
                  <a:srgbClr val="103864"/>
                </a:solidFill>
                <a:latin typeface="Sora"/>
                <a:ea typeface="Sora"/>
                <a:cs typeface="Sora"/>
                <a:sym typeface="Sora"/>
              </a:rPr>
              <a:t>Smoker Male Policyholder</a:t>
            </a:r>
            <a:r>
              <a:rPr lang="en-US">
                <a:solidFill>
                  <a:srgbClr val="103864"/>
                </a:solidFill>
                <a:latin typeface="Sora"/>
                <a:ea typeface="Sora"/>
                <a:cs typeface="Sora"/>
                <a:sym typeface="Sora"/>
              </a:rPr>
              <a:t> is higher compared to </a:t>
            </a:r>
            <a:r>
              <a:rPr lang="en-US">
                <a:solidFill>
                  <a:srgbClr val="103864"/>
                </a:solidFill>
                <a:latin typeface="Sora"/>
                <a:ea typeface="Sora"/>
                <a:cs typeface="Sora"/>
                <a:sym typeface="Sora"/>
              </a:rPr>
              <a:t>Smoker Female  Policyholder</a:t>
            </a:r>
            <a:endParaRPr>
              <a:solidFill>
                <a:srgbClr val="103864"/>
              </a:solidFill>
              <a:latin typeface="Sora"/>
              <a:ea typeface="Sora"/>
              <a:cs typeface="Sora"/>
              <a:sym typeface="Sora"/>
            </a:endParaRPr>
          </a:p>
        </p:txBody>
      </p:sp>
      <p:graphicFrame>
        <p:nvGraphicFramePr>
          <p:cNvPr id="289" name="Google Shape;289;g162bd6e2f2f_0_103"/>
          <p:cNvGraphicFramePr/>
          <p:nvPr/>
        </p:nvGraphicFramePr>
        <p:xfrm>
          <a:off x="1573375" y="1641975"/>
          <a:ext cx="3000000" cy="3000000"/>
        </p:xfrm>
        <a:graphic>
          <a:graphicData uri="http://schemas.openxmlformats.org/drawingml/2006/table">
            <a:tbl>
              <a:tblPr>
                <a:noFill/>
                <a:tableStyleId>{1A401D64-61F9-4CE6-A506-6D88776DC322}</a:tableStyleId>
              </a:tblPr>
              <a:tblGrid>
                <a:gridCol w="4256650"/>
                <a:gridCol w="4398175"/>
              </a:tblGrid>
              <a:tr h="457175">
                <a:tc>
                  <a:txBody>
                    <a:bodyPr/>
                    <a:lstStyle/>
                    <a:p>
                      <a:pPr indent="0" lvl="0" marL="0" rtl="0" algn="ctr">
                        <a:spcBef>
                          <a:spcPts val="0"/>
                        </a:spcBef>
                        <a:spcAft>
                          <a:spcPts val="0"/>
                        </a:spcAft>
                        <a:buNone/>
                      </a:pPr>
                      <a:r>
                        <a:rPr lang="en-US" sz="1800">
                          <a:solidFill>
                            <a:srgbClr val="103864"/>
                          </a:solidFill>
                          <a:latin typeface="Sora"/>
                          <a:ea typeface="Sora"/>
                          <a:cs typeface="Sora"/>
                          <a:sym typeface="Sora"/>
                        </a:rPr>
                        <a:t>Smoker Male Policyholder</a:t>
                      </a:r>
                      <a:endParaRPr/>
                    </a:p>
                  </a:txBody>
                  <a:tcPr marT="91425" marB="91425" marR="91425" marL="91425"/>
                </a:tc>
                <a:tc>
                  <a:txBody>
                    <a:bodyPr/>
                    <a:lstStyle/>
                    <a:p>
                      <a:pPr indent="0" lvl="0" marL="0" rtl="0" algn="ctr">
                        <a:spcBef>
                          <a:spcPts val="0"/>
                        </a:spcBef>
                        <a:spcAft>
                          <a:spcPts val="0"/>
                        </a:spcAft>
                        <a:buNone/>
                      </a:pPr>
                      <a:r>
                        <a:rPr lang="en-US" sz="1800">
                          <a:solidFill>
                            <a:srgbClr val="103864"/>
                          </a:solidFill>
                          <a:latin typeface="Sora"/>
                          <a:ea typeface="Sora"/>
                          <a:cs typeface="Sora"/>
                          <a:sym typeface="Sora"/>
                        </a:rPr>
                        <a:t>Smoker Fem</a:t>
                      </a:r>
                      <a:r>
                        <a:rPr lang="en-US" sz="1800">
                          <a:solidFill>
                            <a:srgbClr val="103864"/>
                          </a:solidFill>
                          <a:latin typeface="Sora"/>
                          <a:ea typeface="Sora"/>
                          <a:cs typeface="Sora"/>
                          <a:sym typeface="Sora"/>
                        </a:rPr>
                        <a:t>ale </a:t>
                      </a:r>
                      <a:r>
                        <a:rPr lang="en-US" sz="1800">
                          <a:solidFill>
                            <a:srgbClr val="103864"/>
                          </a:solidFill>
                          <a:latin typeface="Sora"/>
                          <a:ea typeface="Sora"/>
                          <a:cs typeface="Sora"/>
                          <a:sym typeface="Sora"/>
                        </a:rPr>
                        <a:t> Policyholder</a:t>
                      </a:r>
                      <a:endParaRPr/>
                    </a:p>
                  </a:txBody>
                  <a:tcPr marT="91425" marB="91425" marR="91425" marL="91425"/>
                </a:tc>
              </a:tr>
              <a:tr h="4887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2808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90" name="Google Shape;290;g162bd6e2f2f_0_103"/>
          <p:cNvPicPr preferRelativeResize="0"/>
          <p:nvPr/>
        </p:nvPicPr>
        <p:blipFill>
          <a:blip r:embed="rId3">
            <a:alphaModFix/>
          </a:blip>
          <a:stretch>
            <a:fillRect/>
          </a:stretch>
        </p:blipFill>
        <p:spPr>
          <a:xfrm>
            <a:off x="1754745" y="2138470"/>
            <a:ext cx="3959514" cy="342950"/>
          </a:xfrm>
          <a:prstGeom prst="rect">
            <a:avLst/>
          </a:prstGeom>
          <a:noFill/>
          <a:ln>
            <a:noFill/>
          </a:ln>
        </p:spPr>
      </p:pic>
      <p:pic>
        <p:nvPicPr>
          <p:cNvPr id="291" name="Google Shape;291;g162bd6e2f2f_0_103"/>
          <p:cNvPicPr preferRelativeResize="0"/>
          <p:nvPr/>
        </p:nvPicPr>
        <p:blipFill>
          <a:blip r:embed="rId4">
            <a:alphaModFix/>
          </a:blip>
          <a:stretch>
            <a:fillRect/>
          </a:stretch>
        </p:blipFill>
        <p:spPr>
          <a:xfrm>
            <a:off x="6031988" y="2138475"/>
            <a:ext cx="4029663" cy="342950"/>
          </a:xfrm>
          <a:prstGeom prst="rect">
            <a:avLst/>
          </a:prstGeom>
          <a:noFill/>
          <a:ln>
            <a:noFill/>
          </a:ln>
        </p:spPr>
      </p:pic>
      <p:pic>
        <p:nvPicPr>
          <p:cNvPr id="292" name="Google Shape;292;g162bd6e2f2f_0_103"/>
          <p:cNvPicPr preferRelativeResize="0"/>
          <p:nvPr/>
        </p:nvPicPr>
        <p:blipFill>
          <a:blip r:embed="rId5">
            <a:alphaModFix/>
          </a:blip>
          <a:stretch>
            <a:fillRect/>
          </a:stretch>
        </p:blipFill>
        <p:spPr>
          <a:xfrm>
            <a:off x="2262313" y="2652050"/>
            <a:ext cx="2944368" cy="2061057"/>
          </a:xfrm>
          <a:prstGeom prst="rect">
            <a:avLst/>
          </a:prstGeom>
          <a:noFill/>
          <a:ln>
            <a:noFill/>
          </a:ln>
        </p:spPr>
      </p:pic>
      <p:pic>
        <p:nvPicPr>
          <p:cNvPr id="293" name="Google Shape;293;g162bd6e2f2f_0_103"/>
          <p:cNvPicPr preferRelativeResize="0"/>
          <p:nvPr/>
        </p:nvPicPr>
        <p:blipFill>
          <a:blip r:embed="rId6">
            <a:alphaModFix/>
          </a:blip>
          <a:stretch>
            <a:fillRect/>
          </a:stretch>
        </p:blipFill>
        <p:spPr>
          <a:xfrm>
            <a:off x="6574638" y="2629038"/>
            <a:ext cx="2944368" cy="21070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162bd6e2f2f_0_13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Q&amp;A</a:t>
            </a:r>
            <a:endParaRPr/>
          </a:p>
        </p:txBody>
      </p:sp>
      <p:sp>
        <p:nvSpPr>
          <p:cNvPr id="299" name="Google Shape;299;g162bd6e2f2f_0_134"/>
          <p:cNvSpPr txBox="1"/>
          <p:nvPr/>
        </p:nvSpPr>
        <p:spPr>
          <a:xfrm>
            <a:off x="401515" y="1584375"/>
            <a:ext cx="11388900" cy="33246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00000"/>
              </a:lnSpc>
              <a:spcBef>
                <a:spcPts val="0"/>
              </a:spcBef>
              <a:spcAft>
                <a:spcPts val="0"/>
              </a:spcAft>
              <a:buClr>
                <a:srgbClr val="103864"/>
              </a:buClr>
              <a:buSzPts val="1600"/>
              <a:buFont typeface="Sora"/>
              <a:buAutoNum type="arabicPeriod"/>
            </a:pPr>
            <a:r>
              <a:rPr b="1" lang="en-US" sz="1600">
                <a:solidFill>
                  <a:srgbClr val="103864"/>
                </a:solidFill>
                <a:latin typeface="Sora"/>
                <a:ea typeface="Sora"/>
                <a:cs typeface="Sora"/>
                <a:sym typeface="Sora"/>
              </a:rPr>
              <a:t>What is the average age of policyholders?</a:t>
            </a:r>
            <a:endParaRPr b="1" sz="1600">
              <a:solidFill>
                <a:srgbClr val="103864"/>
              </a:solidFill>
              <a:latin typeface="Sora"/>
              <a:ea typeface="Sora"/>
              <a:cs typeface="Sora"/>
              <a:sym typeface="Sora"/>
            </a:endParaRPr>
          </a:p>
          <a:p>
            <a:pPr indent="0" lvl="0" marL="457200" marR="0" rtl="0" algn="l">
              <a:lnSpc>
                <a:spcPct val="100000"/>
              </a:lnSpc>
              <a:spcBef>
                <a:spcPts val="0"/>
              </a:spcBef>
              <a:spcAft>
                <a:spcPts val="0"/>
              </a:spcAft>
              <a:buNone/>
            </a:pPr>
            <a:r>
              <a:rPr b="1" lang="en-US" sz="1600">
                <a:solidFill>
                  <a:schemeClr val="accent1"/>
                </a:solidFill>
                <a:latin typeface="Sora"/>
                <a:ea typeface="Sora"/>
                <a:cs typeface="Sora"/>
                <a:sym typeface="Sora"/>
              </a:rPr>
              <a:t>39.2</a:t>
            </a:r>
            <a:endParaRPr b="1" sz="1600">
              <a:solidFill>
                <a:schemeClr val="accent1"/>
              </a:solidFill>
              <a:latin typeface="Sora"/>
              <a:ea typeface="Sora"/>
              <a:cs typeface="Sora"/>
              <a:sym typeface="Sora"/>
            </a:endParaRPr>
          </a:p>
          <a:p>
            <a:pPr indent="-330200" lvl="0" marL="457200" rtl="0" algn="l">
              <a:spcBef>
                <a:spcPts val="0"/>
              </a:spcBef>
              <a:spcAft>
                <a:spcPts val="0"/>
              </a:spcAft>
              <a:buClr>
                <a:srgbClr val="103864"/>
              </a:buClr>
              <a:buSzPts val="1600"/>
              <a:buFont typeface="Sora"/>
              <a:buAutoNum type="arabicPeriod"/>
            </a:pPr>
            <a:r>
              <a:rPr b="1" lang="en-US" sz="1600">
                <a:solidFill>
                  <a:srgbClr val="103864"/>
                </a:solidFill>
                <a:latin typeface="Sora"/>
                <a:ea typeface="Sora"/>
                <a:cs typeface="Sora"/>
                <a:sym typeface="Sora"/>
              </a:rPr>
              <a:t>What is the average BMI of smoker policyholders?</a:t>
            </a:r>
            <a:endParaRPr b="1" sz="1600">
              <a:solidFill>
                <a:srgbClr val="103864"/>
              </a:solidFill>
              <a:latin typeface="Sora"/>
              <a:ea typeface="Sora"/>
              <a:cs typeface="Sora"/>
              <a:sym typeface="Sora"/>
            </a:endParaRPr>
          </a:p>
          <a:p>
            <a:pPr indent="0" lvl="0" marL="457200" rtl="0" algn="l">
              <a:spcBef>
                <a:spcPts val="0"/>
              </a:spcBef>
              <a:spcAft>
                <a:spcPts val="0"/>
              </a:spcAft>
              <a:buNone/>
            </a:pPr>
            <a:r>
              <a:rPr b="1" lang="en-US" sz="1600">
                <a:solidFill>
                  <a:schemeClr val="accent1"/>
                </a:solidFill>
                <a:latin typeface="Sora"/>
                <a:ea typeface="Sora"/>
                <a:cs typeface="Sora"/>
                <a:sym typeface="Sora"/>
              </a:rPr>
              <a:t>30.7</a:t>
            </a:r>
            <a:endParaRPr b="1" sz="1600">
              <a:solidFill>
                <a:schemeClr val="accent1"/>
              </a:solidFill>
              <a:latin typeface="Sora"/>
              <a:ea typeface="Sora"/>
              <a:cs typeface="Sora"/>
              <a:sym typeface="Sora"/>
            </a:endParaRPr>
          </a:p>
          <a:p>
            <a:pPr indent="-330200" lvl="0" marL="457200" rtl="0" algn="l">
              <a:spcBef>
                <a:spcPts val="0"/>
              </a:spcBef>
              <a:spcAft>
                <a:spcPts val="0"/>
              </a:spcAft>
              <a:buClr>
                <a:srgbClr val="103864"/>
              </a:buClr>
              <a:buSzPts val="1600"/>
              <a:buFont typeface="Sora"/>
              <a:buAutoNum type="arabicPeriod"/>
            </a:pPr>
            <a:r>
              <a:rPr b="1" lang="en-US" sz="1600">
                <a:solidFill>
                  <a:srgbClr val="103864"/>
                </a:solidFill>
                <a:latin typeface="Sora"/>
                <a:ea typeface="Sora"/>
                <a:cs typeface="Sora"/>
                <a:sym typeface="Sora"/>
              </a:rPr>
              <a:t>Is the average age of smoker male and female policyholders similar?</a:t>
            </a:r>
            <a:endParaRPr b="1" sz="1600">
              <a:solidFill>
                <a:srgbClr val="103864"/>
              </a:solidFill>
              <a:latin typeface="Sora"/>
              <a:ea typeface="Sora"/>
              <a:cs typeface="Sora"/>
              <a:sym typeface="Sora"/>
            </a:endParaRPr>
          </a:p>
          <a:p>
            <a:pPr indent="0" lvl="0" marL="457200" rtl="0" algn="l">
              <a:spcBef>
                <a:spcPts val="0"/>
              </a:spcBef>
              <a:spcAft>
                <a:spcPts val="0"/>
              </a:spcAft>
              <a:buNone/>
            </a:pPr>
            <a:r>
              <a:rPr b="1" lang="en-US" sz="1600">
                <a:solidFill>
                  <a:schemeClr val="accent1"/>
                </a:solidFill>
                <a:latin typeface="Sora"/>
                <a:ea typeface="Sora"/>
                <a:cs typeface="Sora"/>
                <a:sym typeface="Sora"/>
              </a:rPr>
              <a:t>Yes, the average age of male and female smoker in sequence is 38.4 and 38.6</a:t>
            </a:r>
            <a:endParaRPr b="1" sz="1600">
              <a:solidFill>
                <a:schemeClr val="accent1"/>
              </a:solidFill>
              <a:latin typeface="Sora"/>
              <a:ea typeface="Sora"/>
              <a:cs typeface="Sora"/>
              <a:sym typeface="Sora"/>
            </a:endParaRPr>
          </a:p>
          <a:p>
            <a:pPr indent="-330200" lvl="0" marL="457200" rtl="0" algn="l">
              <a:spcBef>
                <a:spcPts val="0"/>
              </a:spcBef>
              <a:spcAft>
                <a:spcPts val="0"/>
              </a:spcAft>
              <a:buClr>
                <a:srgbClr val="103864"/>
              </a:buClr>
              <a:buSzPts val="1600"/>
              <a:buFont typeface="Sora"/>
              <a:buAutoNum type="arabicPeriod"/>
            </a:pPr>
            <a:r>
              <a:rPr b="1" lang="en-US" sz="1600">
                <a:solidFill>
                  <a:srgbClr val="103864"/>
                </a:solidFill>
                <a:latin typeface="Sora"/>
                <a:ea typeface="Sora"/>
                <a:cs typeface="Sora"/>
                <a:sym typeface="Sora"/>
              </a:rPr>
              <a:t>Which one is higher, the average charges of smoker or nonsmoker policyholders?</a:t>
            </a:r>
            <a:endParaRPr b="1" sz="1600">
              <a:solidFill>
                <a:srgbClr val="103864"/>
              </a:solidFill>
              <a:latin typeface="Sora"/>
              <a:ea typeface="Sora"/>
              <a:cs typeface="Sora"/>
              <a:sym typeface="Sora"/>
            </a:endParaRPr>
          </a:p>
          <a:p>
            <a:pPr indent="-330200" lvl="0" marL="457200" rtl="0" algn="l">
              <a:spcBef>
                <a:spcPts val="0"/>
              </a:spcBef>
              <a:spcAft>
                <a:spcPts val="0"/>
              </a:spcAft>
              <a:buClr>
                <a:schemeClr val="accent1"/>
              </a:buClr>
              <a:buSzPts val="1600"/>
              <a:buFont typeface="Sora"/>
              <a:buChar char="●"/>
            </a:pPr>
            <a:r>
              <a:rPr b="1" lang="en-US" sz="1600">
                <a:solidFill>
                  <a:schemeClr val="accent1"/>
                </a:solidFill>
                <a:latin typeface="Sora"/>
                <a:ea typeface="Sora"/>
                <a:cs typeface="Sora"/>
                <a:sym typeface="Sora"/>
              </a:rPr>
              <a:t>The average charges of smoker  policyholders is higher compared to nonsmoker policyholders.</a:t>
            </a:r>
            <a:endParaRPr b="1" sz="1600">
              <a:solidFill>
                <a:schemeClr val="accent1"/>
              </a:solidFill>
              <a:latin typeface="Sora"/>
              <a:ea typeface="Sora"/>
              <a:cs typeface="Sora"/>
              <a:sym typeface="Sora"/>
            </a:endParaRPr>
          </a:p>
          <a:p>
            <a:pPr indent="-330200" lvl="1" marL="1371600" rtl="0" algn="l">
              <a:spcBef>
                <a:spcPts val="0"/>
              </a:spcBef>
              <a:spcAft>
                <a:spcPts val="0"/>
              </a:spcAft>
              <a:buClr>
                <a:srgbClr val="E69138"/>
              </a:buClr>
              <a:buSzPts val="1600"/>
              <a:buFont typeface="Sora"/>
              <a:buChar char="○"/>
            </a:pPr>
            <a:r>
              <a:rPr b="1" lang="en-US" sz="1600">
                <a:solidFill>
                  <a:srgbClr val="E69138"/>
                </a:solidFill>
                <a:latin typeface="Sora"/>
                <a:ea typeface="Sora"/>
                <a:cs typeface="Sora"/>
                <a:sym typeface="Sora"/>
              </a:rPr>
              <a:t>average charges of smoker  policyholders 		= 32,050.23</a:t>
            </a:r>
            <a:endParaRPr b="1" sz="1600">
              <a:solidFill>
                <a:srgbClr val="E69138"/>
              </a:solidFill>
              <a:latin typeface="Sora"/>
              <a:ea typeface="Sora"/>
              <a:cs typeface="Sora"/>
              <a:sym typeface="Sora"/>
            </a:endParaRPr>
          </a:p>
          <a:p>
            <a:pPr indent="-330200" lvl="1" marL="1371600" rtl="0" algn="l">
              <a:spcBef>
                <a:spcPts val="0"/>
              </a:spcBef>
              <a:spcAft>
                <a:spcPts val="0"/>
              </a:spcAft>
              <a:buClr>
                <a:srgbClr val="E69138"/>
              </a:buClr>
              <a:buSzPts val="1600"/>
              <a:buFont typeface="Sora"/>
              <a:buChar char="○"/>
            </a:pPr>
            <a:r>
              <a:rPr b="1" lang="en-US" sz="1600">
                <a:solidFill>
                  <a:srgbClr val="E69138"/>
                </a:solidFill>
                <a:latin typeface="Sora"/>
                <a:ea typeface="Sora"/>
                <a:cs typeface="Sora"/>
                <a:sym typeface="Sora"/>
              </a:rPr>
              <a:t>average charges of nonsmoker  policyholders 	=     8,434.27</a:t>
            </a:r>
            <a:endParaRPr b="1" sz="1600">
              <a:solidFill>
                <a:srgbClr val="E69138"/>
              </a:solidFill>
              <a:latin typeface="Sora"/>
              <a:ea typeface="Sora"/>
              <a:cs typeface="Sora"/>
              <a:sym typeface="Sora"/>
            </a:endParaRPr>
          </a:p>
          <a:p>
            <a:pPr indent="-330200" lvl="0" marL="457200" rtl="0" algn="l">
              <a:spcBef>
                <a:spcPts val="0"/>
              </a:spcBef>
              <a:spcAft>
                <a:spcPts val="0"/>
              </a:spcAft>
              <a:buClr>
                <a:srgbClr val="103864"/>
              </a:buClr>
              <a:buSzPts val="1600"/>
              <a:buFont typeface="Sora"/>
              <a:buAutoNum type="arabicPeriod"/>
            </a:pPr>
            <a:r>
              <a:rPr b="1" lang="en-US" sz="1600">
                <a:solidFill>
                  <a:srgbClr val="103864"/>
                </a:solidFill>
                <a:latin typeface="Sora"/>
                <a:ea typeface="Sora"/>
                <a:cs typeface="Sora"/>
                <a:sym typeface="Sora"/>
              </a:rPr>
              <a:t>Which one is higher, male or female BMI?</a:t>
            </a:r>
            <a:endParaRPr b="1" sz="1600">
              <a:solidFill>
                <a:srgbClr val="103864"/>
              </a:solidFill>
              <a:latin typeface="Sora"/>
              <a:ea typeface="Sora"/>
              <a:cs typeface="Sora"/>
              <a:sym typeface="Sora"/>
            </a:endParaRPr>
          </a:p>
          <a:p>
            <a:pPr indent="-330200" lvl="0" marL="457200" rtl="0" algn="l">
              <a:spcBef>
                <a:spcPts val="0"/>
              </a:spcBef>
              <a:spcAft>
                <a:spcPts val="0"/>
              </a:spcAft>
              <a:buClr>
                <a:schemeClr val="accent1"/>
              </a:buClr>
              <a:buSzPts val="1600"/>
              <a:buFont typeface="Sora"/>
              <a:buChar char="●"/>
            </a:pPr>
            <a:r>
              <a:rPr b="1" lang="en-US" sz="1600">
                <a:solidFill>
                  <a:schemeClr val="accent1"/>
                </a:solidFill>
                <a:latin typeface="Sora"/>
                <a:ea typeface="Sora"/>
                <a:cs typeface="Sora"/>
                <a:sym typeface="Sora"/>
              </a:rPr>
              <a:t>The BMI mean and median value of male is higher than female. However the difference is not significant</a:t>
            </a:r>
            <a:endParaRPr b="1" sz="1600">
              <a:solidFill>
                <a:srgbClr val="103864"/>
              </a:solidFill>
              <a:latin typeface="Sora"/>
              <a:ea typeface="Sora"/>
              <a:cs typeface="Sora"/>
              <a:sym typeface="Sora"/>
            </a:endParaRPr>
          </a:p>
          <a:p>
            <a:pPr indent="0" lvl="0" marL="457200" rtl="0" algn="l">
              <a:spcBef>
                <a:spcPts val="0"/>
              </a:spcBef>
              <a:spcAft>
                <a:spcPts val="0"/>
              </a:spcAft>
              <a:buNone/>
            </a:pPr>
            <a:r>
              <a:t/>
            </a:r>
            <a:endParaRPr b="1" sz="1800">
              <a:solidFill>
                <a:srgbClr val="103864"/>
              </a:solidFill>
              <a:latin typeface="Sora"/>
              <a:ea typeface="Sora"/>
              <a:cs typeface="Sora"/>
              <a:sym typeface="Sora"/>
            </a:endParaRPr>
          </a:p>
        </p:txBody>
      </p:sp>
      <p:graphicFrame>
        <p:nvGraphicFramePr>
          <p:cNvPr id="300" name="Google Shape;300;g162bd6e2f2f_0_134"/>
          <p:cNvGraphicFramePr/>
          <p:nvPr/>
        </p:nvGraphicFramePr>
        <p:xfrm>
          <a:off x="961925" y="4638785"/>
          <a:ext cx="3000000" cy="3000000"/>
        </p:xfrm>
        <a:graphic>
          <a:graphicData uri="http://schemas.openxmlformats.org/drawingml/2006/table">
            <a:tbl>
              <a:tblPr>
                <a:noFill/>
                <a:tableStyleId>{1A401D64-61F9-4CE6-A506-6D88776DC322}</a:tableStyleId>
              </a:tblPr>
              <a:tblGrid>
                <a:gridCol w="1676075"/>
                <a:gridCol w="1676075"/>
                <a:gridCol w="1676075"/>
              </a:tblGrid>
              <a:tr h="391950">
                <a:tc>
                  <a:txBody>
                    <a:bodyPr/>
                    <a:lstStyle/>
                    <a:p>
                      <a:pPr indent="0" lvl="0" marL="0" rtl="0" algn="l">
                        <a:spcBef>
                          <a:spcPts val="0"/>
                        </a:spcBef>
                        <a:spcAft>
                          <a:spcPts val="0"/>
                        </a:spcAft>
                        <a:buNone/>
                      </a:pPr>
                      <a:r>
                        <a:rPr b="1" lang="en-US" sz="1300">
                          <a:solidFill>
                            <a:schemeClr val="accent1"/>
                          </a:solidFill>
                          <a:latin typeface="Sora"/>
                          <a:ea typeface="Sora"/>
                          <a:cs typeface="Sora"/>
                          <a:sym typeface="Sora"/>
                        </a:rPr>
                        <a:t>Gender</a:t>
                      </a:r>
                      <a:endParaRPr sz="900">
                        <a:solidFill>
                          <a:schemeClr val="accent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US" sz="1300">
                          <a:solidFill>
                            <a:schemeClr val="accent1"/>
                          </a:solidFill>
                          <a:latin typeface="Sora"/>
                          <a:ea typeface="Sora"/>
                          <a:cs typeface="Sora"/>
                          <a:sym typeface="Sora"/>
                        </a:rPr>
                        <a:t>BMI Mean</a:t>
                      </a:r>
                      <a:endParaRPr sz="900">
                        <a:solidFill>
                          <a:schemeClr val="accen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300">
                          <a:solidFill>
                            <a:schemeClr val="accent1"/>
                          </a:solidFill>
                          <a:latin typeface="Sora"/>
                          <a:ea typeface="Sora"/>
                          <a:cs typeface="Sora"/>
                          <a:sym typeface="Sora"/>
                        </a:rPr>
                        <a:t>BMI Median</a:t>
                      </a:r>
                      <a:endParaRPr sz="900">
                        <a:solidFill>
                          <a:schemeClr val="accen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1950">
                <a:tc>
                  <a:txBody>
                    <a:bodyPr/>
                    <a:lstStyle/>
                    <a:p>
                      <a:pPr indent="0" lvl="0" marL="0" rtl="0" algn="l">
                        <a:spcBef>
                          <a:spcPts val="0"/>
                        </a:spcBef>
                        <a:spcAft>
                          <a:spcPts val="0"/>
                        </a:spcAft>
                        <a:buNone/>
                      </a:pPr>
                      <a:r>
                        <a:rPr b="1" lang="en-US" sz="1300">
                          <a:solidFill>
                            <a:srgbClr val="E69138"/>
                          </a:solidFill>
                          <a:latin typeface="Sora"/>
                          <a:ea typeface="Sora"/>
                          <a:cs typeface="Sora"/>
                          <a:sym typeface="Sora"/>
                        </a:rPr>
                        <a:t>Male </a:t>
                      </a:r>
                      <a:endParaRPr b="1" sz="9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sz="1300">
                          <a:solidFill>
                            <a:srgbClr val="888888"/>
                          </a:solidFill>
                          <a:latin typeface="Sora"/>
                          <a:ea typeface="Sora"/>
                          <a:cs typeface="Sora"/>
                          <a:sym typeface="Sora"/>
                        </a:rPr>
                        <a:t>30.94</a:t>
                      </a:r>
                      <a:endParaRPr sz="900">
                        <a:solidFill>
                          <a:srgbClr val="88888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300">
                          <a:solidFill>
                            <a:srgbClr val="888888"/>
                          </a:solidFill>
                          <a:latin typeface="Sora"/>
                          <a:ea typeface="Sora"/>
                          <a:cs typeface="Sora"/>
                          <a:sym typeface="Sora"/>
                        </a:rPr>
                        <a:t>30.38</a:t>
                      </a:r>
                      <a:endParaRPr sz="900">
                        <a:solidFill>
                          <a:srgbClr val="88888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1950">
                <a:tc>
                  <a:txBody>
                    <a:bodyPr/>
                    <a:lstStyle/>
                    <a:p>
                      <a:pPr indent="0" lvl="0" marL="0" rtl="0" algn="l">
                        <a:spcBef>
                          <a:spcPts val="0"/>
                        </a:spcBef>
                        <a:spcAft>
                          <a:spcPts val="0"/>
                        </a:spcAft>
                        <a:buNone/>
                      </a:pPr>
                      <a:r>
                        <a:rPr b="1" lang="en-US" sz="1300">
                          <a:solidFill>
                            <a:srgbClr val="E69138"/>
                          </a:solidFill>
                          <a:latin typeface="Sora"/>
                          <a:ea typeface="Sora"/>
                          <a:cs typeface="Sora"/>
                          <a:sym typeface="Sora"/>
                        </a:rPr>
                        <a:t>Fem</a:t>
                      </a:r>
                      <a:r>
                        <a:rPr b="1" lang="en-US" sz="1300">
                          <a:solidFill>
                            <a:srgbClr val="E69138"/>
                          </a:solidFill>
                          <a:latin typeface="Sora"/>
                          <a:ea typeface="Sora"/>
                          <a:cs typeface="Sora"/>
                          <a:sym typeface="Sora"/>
                        </a:rPr>
                        <a:t>ale </a:t>
                      </a:r>
                      <a:endParaRPr b="1" sz="9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sz="1300">
                          <a:solidFill>
                            <a:srgbClr val="888888"/>
                          </a:solidFill>
                          <a:latin typeface="Sora"/>
                          <a:ea typeface="Sora"/>
                          <a:cs typeface="Sora"/>
                          <a:sym typeface="Sora"/>
                        </a:rPr>
                        <a:t>30.69</a:t>
                      </a:r>
                      <a:endParaRPr sz="900">
                        <a:solidFill>
                          <a:srgbClr val="88888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300">
                          <a:solidFill>
                            <a:srgbClr val="888888"/>
                          </a:solidFill>
                          <a:latin typeface="Sora"/>
                          <a:ea typeface="Sora"/>
                          <a:cs typeface="Sora"/>
                          <a:sym typeface="Sora"/>
                        </a:rPr>
                        <a:t>30.11</a:t>
                      </a:r>
                      <a:endParaRPr sz="900">
                        <a:solidFill>
                          <a:srgbClr val="88888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162bd6e2f2f_0_120"/>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Analysis</a:t>
            </a:r>
            <a:endParaRPr/>
          </a:p>
        </p:txBody>
      </p:sp>
      <p:sp>
        <p:nvSpPr>
          <p:cNvPr id="306" name="Google Shape;306;g162bd6e2f2f_0_120"/>
          <p:cNvSpPr txBox="1"/>
          <p:nvPr/>
        </p:nvSpPr>
        <p:spPr>
          <a:xfrm>
            <a:off x="401515" y="1584375"/>
            <a:ext cx="11388900" cy="28629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charges column have outlier</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Smoker status have influence on the medical charges amount</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BMI </a:t>
            </a:r>
            <a:r>
              <a:rPr lang="en-US" sz="2000">
                <a:solidFill>
                  <a:srgbClr val="103864"/>
                </a:solidFill>
                <a:latin typeface="Sora"/>
                <a:ea typeface="Sora"/>
                <a:cs typeface="Sora"/>
                <a:sym typeface="Sora"/>
              </a:rPr>
              <a:t>have influence on the medical charges amount (lesser influence compared to smoker status)</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There is no significant difference in charges between male and female, </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However, when comparing male and female </a:t>
            </a:r>
            <a:r>
              <a:rPr b="1" lang="en-US" sz="2000">
                <a:solidFill>
                  <a:srgbClr val="103864"/>
                </a:solidFill>
                <a:latin typeface="Sora"/>
                <a:ea typeface="Sora"/>
                <a:cs typeface="Sora"/>
                <a:sym typeface="Sora"/>
              </a:rPr>
              <a:t>smoker</a:t>
            </a:r>
            <a:r>
              <a:rPr lang="en-US" sz="2000">
                <a:solidFill>
                  <a:srgbClr val="103864"/>
                </a:solidFill>
                <a:latin typeface="Sora"/>
                <a:ea typeface="Sora"/>
                <a:cs typeface="Sora"/>
                <a:sym typeface="Sora"/>
              </a:rPr>
              <a:t>, the charges mean and median of male smoker is higher than female smoker. This might caused by difference in variance</a:t>
            </a:r>
            <a:endParaRPr sz="2000">
              <a:solidFill>
                <a:srgbClr val="103864"/>
              </a:solidFill>
              <a:latin typeface="Sora"/>
              <a:ea typeface="Sora"/>
              <a:cs typeface="Sora"/>
              <a:sym typeface="Sora"/>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103864"/>
              </a:solidFill>
              <a:latin typeface="Sora"/>
              <a:ea typeface="Sora"/>
              <a:cs typeface="Sora"/>
              <a:sym typeface="So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142ad2f6649_0_49"/>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Categorical Variables Analysis</a:t>
            </a:r>
            <a:endParaRPr sz="4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142ad2f6649_0_10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Proportion Analysis: Region</a:t>
            </a:r>
            <a:endParaRPr/>
          </a:p>
        </p:txBody>
      </p:sp>
      <p:sp>
        <p:nvSpPr>
          <p:cNvPr id="318" name="Google Shape;318;g142ad2f6649_0_104"/>
          <p:cNvSpPr txBox="1"/>
          <p:nvPr/>
        </p:nvSpPr>
        <p:spPr>
          <a:xfrm>
            <a:off x="401525" y="1584375"/>
            <a:ext cx="11388900" cy="13236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Southwest policyholders amount: 325</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Southeast policyholders amount: 364</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Northwest policyholders amount: 325</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Northeast policyholders amount: 324</a:t>
            </a:r>
            <a:endParaRPr b="0" i="0" sz="2000" u="none" cap="none" strike="noStrike">
              <a:solidFill>
                <a:srgbClr val="103864"/>
              </a:solidFill>
              <a:latin typeface="Sora"/>
              <a:ea typeface="Sora"/>
              <a:cs typeface="Sora"/>
              <a:sym typeface="Sora"/>
            </a:endParaRPr>
          </a:p>
        </p:txBody>
      </p:sp>
      <p:pic>
        <p:nvPicPr>
          <p:cNvPr id="319" name="Google Shape;319;g142ad2f6649_0_104"/>
          <p:cNvPicPr preferRelativeResize="0"/>
          <p:nvPr/>
        </p:nvPicPr>
        <p:blipFill>
          <a:blip r:embed="rId3">
            <a:alphaModFix/>
          </a:blip>
          <a:stretch>
            <a:fillRect/>
          </a:stretch>
        </p:blipFill>
        <p:spPr>
          <a:xfrm>
            <a:off x="6364100" y="1423675"/>
            <a:ext cx="5029200" cy="2705100"/>
          </a:xfrm>
          <a:prstGeom prst="rect">
            <a:avLst/>
          </a:prstGeom>
          <a:noFill/>
          <a:ln>
            <a:noFill/>
          </a:ln>
        </p:spPr>
      </p:pic>
      <p:sp>
        <p:nvSpPr>
          <p:cNvPr id="320" name="Google Shape;320;g142ad2f6649_0_104"/>
          <p:cNvSpPr txBox="1"/>
          <p:nvPr/>
        </p:nvSpPr>
        <p:spPr>
          <a:xfrm>
            <a:off x="388940" y="4335100"/>
            <a:ext cx="11388900" cy="13236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sample proportion per region is almost evenly distributed</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Southeast have the highest and most different sample proportion compared to the other three region</a:t>
            </a:r>
            <a:endParaRPr sz="2000">
              <a:solidFill>
                <a:srgbClr val="103864"/>
              </a:solidFill>
              <a:latin typeface="Sora"/>
              <a:ea typeface="Sora"/>
              <a:cs typeface="Sora"/>
              <a:sym typeface="Sora"/>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103864"/>
              </a:solidFill>
              <a:latin typeface="Sora"/>
              <a:ea typeface="Sora"/>
              <a:cs typeface="Sora"/>
              <a:sym typeface="Sor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162bd6e2f2f_0_157"/>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Proportion Analysis: Smoker Status</a:t>
            </a:r>
            <a:endParaRPr/>
          </a:p>
        </p:txBody>
      </p:sp>
      <p:sp>
        <p:nvSpPr>
          <p:cNvPr id="326" name="Google Shape;326;g162bd6e2f2f_0_157"/>
          <p:cNvSpPr txBox="1"/>
          <p:nvPr/>
        </p:nvSpPr>
        <p:spPr>
          <a:xfrm>
            <a:off x="401525" y="15843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Smoker policyholders amount: 274</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Nonsmoker policyholders amount: 1064</a:t>
            </a:r>
            <a:endParaRPr sz="2000">
              <a:solidFill>
                <a:srgbClr val="103864"/>
              </a:solidFill>
              <a:latin typeface="Sora"/>
              <a:ea typeface="Sora"/>
              <a:cs typeface="Sora"/>
              <a:sym typeface="Sora"/>
            </a:endParaRPr>
          </a:p>
        </p:txBody>
      </p:sp>
      <p:sp>
        <p:nvSpPr>
          <p:cNvPr id="327" name="Google Shape;327;g162bd6e2f2f_0_157"/>
          <p:cNvSpPr txBox="1"/>
          <p:nvPr/>
        </p:nvSpPr>
        <p:spPr>
          <a:xfrm>
            <a:off x="388940" y="4335100"/>
            <a:ext cx="11388900" cy="7080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sample proportion of nonsmoker is higher than smoker</a:t>
            </a:r>
            <a:endParaRPr sz="2000">
              <a:solidFill>
                <a:srgbClr val="103864"/>
              </a:solidFill>
              <a:latin typeface="Sora"/>
              <a:ea typeface="Sora"/>
              <a:cs typeface="Sora"/>
              <a:sym typeface="Sora"/>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103864"/>
              </a:solidFill>
              <a:latin typeface="Sora"/>
              <a:ea typeface="Sora"/>
              <a:cs typeface="Sora"/>
              <a:sym typeface="Sora"/>
            </a:endParaRPr>
          </a:p>
        </p:txBody>
      </p:sp>
      <p:pic>
        <p:nvPicPr>
          <p:cNvPr id="328" name="Google Shape;328;g162bd6e2f2f_0_157"/>
          <p:cNvPicPr preferRelativeResize="0"/>
          <p:nvPr/>
        </p:nvPicPr>
        <p:blipFill>
          <a:blip r:embed="rId3">
            <a:alphaModFix/>
          </a:blip>
          <a:stretch>
            <a:fillRect/>
          </a:stretch>
        </p:blipFill>
        <p:spPr>
          <a:xfrm>
            <a:off x="6961475" y="1584375"/>
            <a:ext cx="3574900" cy="2353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62bd6e2f2f_0_168"/>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Proportion Analysis: Gender</a:t>
            </a:r>
            <a:endParaRPr/>
          </a:p>
        </p:txBody>
      </p:sp>
      <p:sp>
        <p:nvSpPr>
          <p:cNvPr id="334" name="Google Shape;334;g162bd6e2f2f_0_168"/>
          <p:cNvSpPr txBox="1"/>
          <p:nvPr/>
        </p:nvSpPr>
        <p:spPr>
          <a:xfrm>
            <a:off x="401525" y="15843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Male policyholders amount: 676</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Female policyholders amount: 662</a:t>
            </a:r>
            <a:endParaRPr sz="2000">
              <a:solidFill>
                <a:srgbClr val="103864"/>
              </a:solidFill>
              <a:latin typeface="Sora"/>
              <a:ea typeface="Sora"/>
              <a:cs typeface="Sora"/>
              <a:sym typeface="Sora"/>
            </a:endParaRPr>
          </a:p>
        </p:txBody>
      </p:sp>
      <p:sp>
        <p:nvSpPr>
          <p:cNvPr id="335" name="Google Shape;335;g162bd6e2f2f_0_168"/>
          <p:cNvSpPr txBox="1"/>
          <p:nvPr/>
        </p:nvSpPr>
        <p:spPr>
          <a:xfrm>
            <a:off x="388940" y="4335100"/>
            <a:ext cx="11388900" cy="10158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 sample proportion by gender is almost evenly distributed</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Male </a:t>
            </a:r>
            <a:r>
              <a:rPr lang="en-US" sz="2000">
                <a:solidFill>
                  <a:srgbClr val="103864"/>
                </a:solidFill>
                <a:latin typeface="Sora"/>
                <a:ea typeface="Sora"/>
                <a:cs typeface="Sora"/>
                <a:sym typeface="Sora"/>
              </a:rPr>
              <a:t>policyholders sample proportion is higher than female</a:t>
            </a:r>
            <a:endParaRPr sz="2000">
              <a:solidFill>
                <a:srgbClr val="103864"/>
              </a:solidFill>
              <a:latin typeface="Sora"/>
              <a:ea typeface="Sora"/>
              <a:cs typeface="Sora"/>
              <a:sym typeface="Sora"/>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103864"/>
              </a:solidFill>
              <a:latin typeface="Sora"/>
              <a:ea typeface="Sora"/>
              <a:cs typeface="Sora"/>
              <a:sym typeface="Sora"/>
            </a:endParaRPr>
          </a:p>
        </p:txBody>
      </p:sp>
      <p:pic>
        <p:nvPicPr>
          <p:cNvPr id="336" name="Google Shape;336;g162bd6e2f2f_0_168"/>
          <p:cNvPicPr preferRelativeResize="0"/>
          <p:nvPr/>
        </p:nvPicPr>
        <p:blipFill>
          <a:blip r:embed="rId3">
            <a:alphaModFix/>
          </a:blip>
          <a:stretch>
            <a:fillRect/>
          </a:stretch>
        </p:blipFill>
        <p:spPr>
          <a:xfrm>
            <a:off x="7398925" y="1386825"/>
            <a:ext cx="2735375" cy="2752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Outline</a:t>
            </a:r>
            <a:endParaRPr/>
          </a:p>
        </p:txBody>
      </p:sp>
      <p:sp>
        <p:nvSpPr>
          <p:cNvPr id="198" name="Google Shape;198;p4"/>
          <p:cNvSpPr txBox="1"/>
          <p:nvPr/>
        </p:nvSpPr>
        <p:spPr>
          <a:xfrm>
            <a:off x="401515" y="1584375"/>
            <a:ext cx="11388900" cy="2555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Introduction</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Dataset</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Descriptive Statistic Analysis</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Categorical Variables Analysis</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Continuous Variables Analysis</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Variables Correlation</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Hypothesis Testing</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Conclusion</a:t>
            </a:r>
            <a:endParaRPr b="0" i="0" sz="2000" u="none" cap="none" strike="noStrike">
              <a:solidFill>
                <a:srgbClr val="103864"/>
              </a:solidFill>
              <a:latin typeface="Sora"/>
              <a:ea typeface="Sora"/>
              <a:cs typeface="Sora"/>
              <a:sym typeface="Sor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162bd6e2f2f_0_177"/>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Q&amp;A</a:t>
            </a:r>
            <a:endParaRPr/>
          </a:p>
        </p:txBody>
      </p:sp>
      <p:sp>
        <p:nvSpPr>
          <p:cNvPr id="342" name="Google Shape;342;g162bd6e2f2f_0_177"/>
          <p:cNvSpPr txBox="1"/>
          <p:nvPr/>
        </p:nvSpPr>
        <p:spPr>
          <a:xfrm>
            <a:off x="401515" y="1584375"/>
            <a:ext cx="11388900" cy="35709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00000"/>
              </a:lnSpc>
              <a:spcBef>
                <a:spcPts val="0"/>
              </a:spcBef>
              <a:spcAft>
                <a:spcPts val="0"/>
              </a:spcAft>
              <a:buClr>
                <a:srgbClr val="103864"/>
              </a:buClr>
              <a:buSzPts val="1600"/>
              <a:buFont typeface="Sora"/>
              <a:buAutoNum type="arabicPeriod"/>
            </a:pPr>
            <a:r>
              <a:rPr b="1" lang="en-US" sz="1600">
                <a:solidFill>
                  <a:srgbClr val="103864"/>
                </a:solidFill>
                <a:latin typeface="Sora"/>
                <a:ea typeface="Sora"/>
                <a:cs typeface="Sora"/>
                <a:sym typeface="Sora"/>
              </a:rPr>
              <a:t>Which gender have higher charges?</a:t>
            </a:r>
            <a:endParaRPr b="1" sz="1600">
              <a:solidFill>
                <a:schemeClr val="accent1"/>
              </a:solidFill>
              <a:latin typeface="Sora"/>
              <a:ea typeface="Sora"/>
              <a:cs typeface="Sora"/>
              <a:sym typeface="Sora"/>
            </a:endParaRPr>
          </a:p>
          <a:p>
            <a:pPr indent="0" lvl="0" marL="457200" marR="0" rtl="0" algn="l">
              <a:lnSpc>
                <a:spcPct val="100000"/>
              </a:lnSpc>
              <a:spcBef>
                <a:spcPts val="0"/>
              </a:spcBef>
              <a:spcAft>
                <a:spcPts val="0"/>
              </a:spcAft>
              <a:buNone/>
            </a:pPr>
            <a:r>
              <a:rPr b="1" lang="en-US" sz="1600">
                <a:solidFill>
                  <a:schemeClr val="accent1"/>
                </a:solidFill>
                <a:latin typeface="Sora"/>
                <a:ea typeface="Sora"/>
                <a:cs typeface="Sora"/>
                <a:sym typeface="Sora"/>
              </a:rPr>
              <a:t>Mean of charges of male policyholder is higher than female.</a:t>
            </a:r>
            <a:endParaRPr b="1" sz="1600">
              <a:solidFill>
                <a:schemeClr val="accent1"/>
              </a:solidFill>
              <a:latin typeface="Sora"/>
              <a:ea typeface="Sora"/>
              <a:cs typeface="Sora"/>
              <a:sym typeface="Sora"/>
            </a:endParaRPr>
          </a:p>
          <a:p>
            <a:pPr indent="0" lvl="0" marL="457200" marR="0" rtl="0" algn="l">
              <a:lnSpc>
                <a:spcPct val="100000"/>
              </a:lnSpc>
              <a:spcBef>
                <a:spcPts val="0"/>
              </a:spcBef>
              <a:spcAft>
                <a:spcPts val="0"/>
              </a:spcAft>
              <a:buNone/>
            </a:pPr>
            <a:r>
              <a:rPr b="1" lang="en-US" sz="1600">
                <a:solidFill>
                  <a:schemeClr val="accent1"/>
                </a:solidFill>
                <a:latin typeface="Sora"/>
                <a:ea typeface="Sora"/>
                <a:cs typeface="Sora"/>
                <a:sym typeface="Sora"/>
              </a:rPr>
              <a:t>However, there is no significant difference on the median of charges between both gender, this finding might indicate that there is either more upper outlier or more extreme outlier in the male sample</a:t>
            </a:r>
            <a:endParaRPr b="1" sz="1600">
              <a:solidFill>
                <a:schemeClr val="accent1"/>
              </a:solidFill>
              <a:latin typeface="Sora"/>
              <a:ea typeface="Sora"/>
              <a:cs typeface="Sora"/>
              <a:sym typeface="Sora"/>
            </a:endParaRPr>
          </a:p>
          <a:p>
            <a:pPr indent="0" lvl="0" marL="457200" marR="0" rtl="0" algn="l">
              <a:lnSpc>
                <a:spcPct val="100000"/>
              </a:lnSpc>
              <a:spcBef>
                <a:spcPts val="0"/>
              </a:spcBef>
              <a:spcAft>
                <a:spcPts val="0"/>
              </a:spcAft>
              <a:buNone/>
            </a:pPr>
            <a:r>
              <a:rPr b="1" lang="en-US" sz="1600">
                <a:solidFill>
                  <a:schemeClr val="accent1"/>
                </a:solidFill>
                <a:latin typeface="Sora"/>
                <a:ea typeface="Sora"/>
                <a:cs typeface="Sora"/>
                <a:sym typeface="Sora"/>
              </a:rPr>
              <a:t>In conclusion, there is no significant difference between male and female charges</a:t>
            </a:r>
            <a:endParaRPr b="1" sz="1600">
              <a:solidFill>
                <a:schemeClr val="accent1"/>
              </a:solidFill>
              <a:latin typeface="Sora"/>
              <a:ea typeface="Sora"/>
              <a:cs typeface="Sora"/>
              <a:sym typeface="Sora"/>
            </a:endParaRPr>
          </a:p>
          <a:p>
            <a:pPr indent="0" lvl="0" marL="0" marR="0" rtl="0" algn="l">
              <a:lnSpc>
                <a:spcPct val="100000"/>
              </a:lnSpc>
              <a:spcBef>
                <a:spcPts val="0"/>
              </a:spcBef>
              <a:spcAft>
                <a:spcPts val="0"/>
              </a:spcAft>
              <a:buNone/>
            </a:pPr>
            <a:r>
              <a:t/>
            </a:r>
            <a:endParaRPr b="1" sz="1600">
              <a:solidFill>
                <a:schemeClr val="accent1"/>
              </a:solidFill>
              <a:latin typeface="Sora"/>
              <a:ea typeface="Sora"/>
              <a:cs typeface="Sora"/>
              <a:sym typeface="Sora"/>
            </a:endParaRPr>
          </a:p>
          <a:p>
            <a:pPr indent="0" lvl="0" marL="0" marR="0" rtl="0" algn="l">
              <a:lnSpc>
                <a:spcPct val="100000"/>
              </a:lnSpc>
              <a:spcBef>
                <a:spcPts val="0"/>
              </a:spcBef>
              <a:spcAft>
                <a:spcPts val="0"/>
              </a:spcAft>
              <a:buNone/>
            </a:pPr>
            <a:r>
              <a:t/>
            </a:r>
            <a:endParaRPr b="1" sz="1600">
              <a:solidFill>
                <a:srgbClr val="103864"/>
              </a:solidFill>
              <a:latin typeface="Sora"/>
              <a:ea typeface="Sora"/>
              <a:cs typeface="Sora"/>
              <a:sym typeface="Sora"/>
            </a:endParaRPr>
          </a:p>
          <a:p>
            <a:pPr indent="-330200" lvl="0" marL="457200" marR="0" rtl="0" algn="l">
              <a:lnSpc>
                <a:spcPct val="100000"/>
              </a:lnSpc>
              <a:spcBef>
                <a:spcPts val="0"/>
              </a:spcBef>
              <a:spcAft>
                <a:spcPts val="0"/>
              </a:spcAft>
              <a:buClr>
                <a:srgbClr val="103864"/>
              </a:buClr>
              <a:buSzPts val="1600"/>
              <a:buFont typeface="Sora"/>
              <a:buAutoNum type="arabicPeriod"/>
            </a:pPr>
            <a:r>
              <a:rPr b="1" lang="en-US" sz="1600">
                <a:solidFill>
                  <a:srgbClr val="103864"/>
                </a:solidFill>
                <a:latin typeface="Sora"/>
                <a:ea typeface="Sora"/>
                <a:cs typeface="Sora"/>
                <a:sym typeface="Sora"/>
              </a:rPr>
              <a:t>Does each region have the same sample proportion?</a:t>
            </a:r>
            <a:endParaRPr b="1" sz="1600">
              <a:solidFill>
                <a:srgbClr val="103864"/>
              </a:solidFill>
              <a:latin typeface="Sora"/>
              <a:ea typeface="Sora"/>
              <a:cs typeface="Sora"/>
              <a:sym typeface="Sora"/>
            </a:endParaRPr>
          </a:p>
          <a:p>
            <a:pPr indent="457200" lvl="0" marL="0" marR="0" rtl="0" algn="l">
              <a:lnSpc>
                <a:spcPct val="100000"/>
              </a:lnSpc>
              <a:spcBef>
                <a:spcPts val="0"/>
              </a:spcBef>
              <a:spcAft>
                <a:spcPts val="0"/>
              </a:spcAft>
              <a:buNone/>
            </a:pPr>
            <a:r>
              <a:rPr b="1" lang="en-US" sz="1600">
                <a:solidFill>
                  <a:schemeClr val="accent1"/>
                </a:solidFill>
                <a:latin typeface="Sora"/>
                <a:ea typeface="Sora"/>
                <a:cs typeface="Sora"/>
                <a:sym typeface="Sora"/>
              </a:rPr>
              <a:t>The sample proportion per region is almost evenly distributed.</a:t>
            </a:r>
            <a:endParaRPr b="1" sz="1600">
              <a:solidFill>
                <a:schemeClr val="accent1"/>
              </a:solidFill>
              <a:latin typeface="Sora"/>
              <a:ea typeface="Sora"/>
              <a:cs typeface="Sora"/>
              <a:sym typeface="Sora"/>
            </a:endParaRPr>
          </a:p>
          <a:p>
            <a:pPr indent="0" lvl="0" marL="457200" marR="0" rtl="0" algn="l">
              <a:lnSpc>
                <a:spcPct val="100000"/>
              </a:lnSpc>
              <a:spcBef>
                <a:spcPts val="0"/>
              </a:spcBef>
              <a:spcAft>
                <a:spcPts val="0"/>
              </a:spcAft>
              <a:buNone/>
            </a:pPr>
            <a:r>
              <a:rPr b="1" lang="en-US" sz="1600">
                <a:solidFill>
                  <a:schemeClr val="accent1"/>
                </a:solidFill>
                <a:latin typeface="Sora"/>
                <a:ea typeface="Sora"/>
                <a:cs typeface="Sora"/>
                <a:sym typeface="Sora"/>
              </a:rPr>
              <a:t>Southeast have the highest sample proportion which is 27% compared to the other three region which is 24%.</a:t>
            </a:r>
            <a:endParaRPr b="1" sz="1600">
              <a:solidFill>
                <a:schemeClr val="accent1"/>
              </a:solidFill>
              <a:latin typeface="Sora"/>
              <a:ea typeface="Sora"/>
              <a:cs typeface="Sora"/>
              <a:sym typeface="Sora"/>
            </a:endParaRPr>
          </a:p>
          <a:p>
            <a:pPr indent="-330200" lvl="0" marL="457200" rtl="0" algn="l">
              <a:spcBef>
                <a:spcPts val="0"/>
              </a:spcBef>
              <a:spcAft>
                <a:spcPts val="0"/>
              </a:spcAft>
              <a:buClr>
                <a:srgbClr val="103864"/>
              </a:buClr>
              <a:buSzPts val="1600"/>
              <a:buFont typeface="Sora"/>
              <a:buAutoNum type="arabicPeriod"/>
            </a:pPr>
            <a:r>
              <a:rPr b="1" lang="en-US" sz="1600">
                <a:solidFill>
                  <a:srgbClr val="103864"/>
                </a:solidFill>
                <a:latin typeface="Sora"/>
                <a:ea typeface="Sora"/>
                <a:cs typeface="Sora"/>
                <a:sym typeface="Sora"/>
              </a:rPr>
              <a:t>Which one is higher, proportion of smokers or nonsmokers?</a:t>
            </a:r>
            <a:endParaRPr b="1" sz="1600">
              <a:solidFill>
                <a:srgbClr val="103864"/>
              </a:solidFill>
              <a:latin typeface="Sora"/>
              <a:ea typeface="Sora"/>
              <a:cs typeface="Sora"/>
              <a:sym typeface="Sora"/>
            </a:endParaRPr>
          </a:p>
          <a:p>
            <a:pPr indent="0" lvl="0" marL="457200" rtl="0" algn="l">
              <a:spcBef>
                <a:spcPts val="0"/>
              </a:spcBef>
              <a:spcAft>
                <a:spcPts val="0"/>
              </a:spcAft>
              <a:buNone/>
            </a:pPr>
            <a:r>
              <a:rPr b="1" lang="en-US" sz="1600">
                <a:solidFill>
                  <a:schemeClr val="accent1"/>
                </a:solidFill>
                <a:latin typeface="Sora"/>
                <a:ea typeface="Sora"/>
                <a:cs typeface="Sora"/>
                <a:sym typeface="Sora"/>
              </a:rPr>
              <a:t>The sample proportion of nonsmoker is higher than smoker</a:t>
            </a:r>
            <a:endParaRPr b="1" sz="1600">
              <a:solidFill>
                <a:srgbClr val="103864"/>
              </a:solidFill>
              <a:latin typeface="Sora"/>
              <a:ea typeface="Sora"/>
              <a:cs typeface="Sora"/>
              <a:sym typeface="Sora"/>
            </a:endParaRPr>
          </a:p>
          <a:p>
            <a:pPr indent="0" lvl="0" marL="457200" rtl="0" algn="l">
              <a:spcBef>
                <a:spcPts val="0"/>
              </a:spcBef>
              <a:spcAft>
                <a:spcPts val="0"/>
              </a:spcAft>
              <a:buNone/>
            </a:pPr>
            <a:r>
              <a:t/>
            </a:r>
            <a:endParaRPr b="1" sz="1800">
              <a:solidFill>
                <a:srgbClr val="103864"/>
              </a:solidFill>
              <a:latin typeface="Sora"/>
              <a:ea typeface="Sora"/>
              <a:cs typeface="Sora"/>
              <a:sym typeface="Sor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62bd6e2f2f_0_18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Q&amp;A</a:t>
            </a:r>
            <a:endParaRPr/>
          </a:p>
        </p:txBody>
      </p:sp>
      <p:sp>
        <p:nvSpPr>
          <p:cNvPr id="348" name="Google Shape;348;g162bd6e2f2f_0_189"/>
          <p:cNvSpPr txBox="1"/>
          <p:nvPr/>
        </p:nvSpPr>
        <p:spPr>
          <a:xfrm>
            <a:off x="401515" y="1584375"/>
            <a:ext cx="11388900" cy="8619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00000"/>
              </a:lnSpc>
              <a:spcBef>
                <a:spcPts val="0"/>
              </a:spcBef>
              <a:spcAft>
                <a:spcPts val="0"/>
              </a:spcAft>
              <a:buClr>
                <a:srgbClr val="103864"/>
              </a:buClr>
              <a:buSzPts val="1600"/>
              <a:buFont typeface="Sora"/>
              <a:buAutoNum type="arabicPeriod" startAt="4"/>
            </a:pPr>
            <a:r>
              <a:rPr b="1" lang="en-US" sz="1600">
                <a:solidFill>
                  <a:srgbClr val="103864"/>
                </a:solidFill>
                <a:latin typeface="Sora"/>
                <a:ea typeface="Sora"/>
                <a:cs typeface="Sora"/>
                <a:sym typeface="Sora"/>
              </a:rPr>
              <a:t>What is the probability of male policyholder if he known to be a smoker</a:t>
            </a:r>
            <a:endParaRPr b="1" sz="1600">
              <a:solidFill>
                <a:schemeClr val="accent1"/>
              </a:solidFill>
              <a:latin typeface="Sora"/>
              <a:ea typeface="Sora"/>
              <a:cs typeface="Sora"/>
              <a:sym typeface="Sora"/>
            </a:endParaRPr>
          </a:p>
          <a:p>
            <a:pPr indent="-330200" lvl="0" marL="457200" rtl="0" algn="l">
              <a:spcBef>
                <a:spcPts val="0"/>
              </a:spcBef>
              <a:spcAft>
                <a:spcPts val="0"/>
              </a:spcAft>
              <a:buClr>
                <a:srgbClr val="103864"/>
              </a:buClr>
              <a:buSzPts val="1600"/>
              <a:buFont typeface="Sora"/>
              <a:buAutoNum type="arabicPeriod" startAt="4"/>
            </a:pPr>
            <a:r>
              <a:rPr b="1" lang="en-US" sz="1600">
                <a:solidFill>
                  <a:srgbClr val="103864"/>
                </a:solidFill>
                <a:latin typeface="Sora"/>
                <a:ea typeface="Sora"/>
                <a:cs typeface="Sora"/>
                <a:sym typeface="Sora"/>
              </a:rPr>
              <a:t>What is the probability of female policyholder if she known to be a smoker</a:t>
            </a:r>
            <a:endParaRPr b="1" sz="1600">
              <a:solidFill>
                <a:srgbClr val="103864"/>
              </a:solidFill>
              <a:latin typeface="Sora"/>
              <a:ea typeface="Sora"/>
              <a:cs typeface="Sora"/>
              <a:sym typeface="Sora"/>
            </a:endParaRPr>
          </a:p>
          <a:p>
            <a:pPr indent="0" lvl="0" marL="0" rtl="0" algn="l">
              <a:spcBef>
                <a:spcPts val="0"/>
              </a:spcBef>
              <a:spcAft>
                <a:spcPts val="0"/>
              </a:spcAft>
              <a:buNone/>
            </a:pPr>
            <a:r>
              <a:t/>
            </a:r>
            <a:endParaRPr b="1" sz="1800">
              <a:solidFill>
                <a:srgbClr val="103864"/>
              </a:solidFill>
              <a:latin typeface="Sora"/>
              <a:ea typeface="Sora"/>
              <a:cs typeface="Sora"/>
              <a:sym typeface="Sora"/>
            </a:endParaRPr>
          </a:p>
        </p:txBody>
      </p:sp>
      <p:pic>
        <p:nvPicPr>
          <p:cNvPr id="349" name="Google Shape;349;g162bd6e2f2f_0_189"/>
          <p:cNvPicPr preferRelativeResize="0"/>
          <p:nvPr/>
        </p:nvPicPr>
        <p:blipFill>
          <a:blip r:embed="rId3">
            <a:alphaModFix/>
          </a:blip>
          <a:stretch>
            <a:fillRect/>
          </a:stretch>
        </p:blipFill>
        <p:spPr>
          <a:xfrm>
            <a:off x="975450" y="2151250"/>
            <a:ext cx="7745225" cy="2277575"/>
          </a:xfrm>
          <a:prstGeom prst="rect">
            <a:avLst/>
          </a:prstGeom>
          <a:noFill/>
          <a:ln>
            <a:noFill/>
          </a:ln>
        </p:spPr>
      </p:pic>
      <p:sp>
        <p:nvSpPr>
          <p:cNvPr id="350" name="Google Shape;350;g162bd6e2f2f_0_189"/>
          <p:cNvSpPr txBox="1"/>
          <p:nvPr/>
        </p:nvSpPr>
        <p:spPr>
          <a:xfrm>
            <a:off x="401515" y="4556175"/>
            <a:ext cx="11388900" cy="2093400"/>
          </a:xfrm>
          <a:prstGeom prst="rect">
            <a:avLst/>
          </a:prstGeom>
          <a:noFill/>
          <a:ln>
            <a:noFill/>
          </a:ln>
        </p:spPr>
        <p:txBody>
          <a:bodyPr anchorCtr="0" anchor="t" bIns="45700" lIns="91425" spcFirstLastPara="1" rIns="91425" wrap="square" tIns="45700">
            <a:spAutoFit/>
          </a:bodyPr>
          <a:lstStyle/>
          <a:p>
            <a:pPr indent="0" lvl="0" marL="457200" rtl="0" algn="l">
              <a:spcBef>
                <a:spcPts val="0"/>
              </a:spcBef>
              <a:spcAft>
                <a:spcPts val="0"/>
              </a:spcAft>
              <a:buClr>
                <a:schemeClr val="dk1"/>
              </a:buClr>
              <a:buSzPts val="1100"/>
              <a:buFont typeface="Arial"/>
              <a:buNone/>
            </a:pPr>
            <a:r>
              <a:rPr b="1" lang="en-US" sz="1600">
                <a:solidFill>
                  <a:schemeClr val="accent1"/>
                </a:solidFill>
                <a:latin typeface="Sora"/>
                <a:ea typeface="Sora"/>
                <a:cs typeface="Sora"/>
                <a:sym typeface="Sora"/>
              </a:rPr>
              <a:t>n (smoker) 			= 274</a:t>
            </a:r>
            <a:endParaRPr b="1" sz="1600">
              <a:solidFill>
                <a:schemeClr val="accent1"/>
              </a:solidFill>
              <a:latin typeface="Sora"/>
              <a:ea typeface="Sora"/>
              <a:cs typeface="Sora"/>
              <a:sym typeface="Sora"/>
            </a:endParaRPr>
          </a:p>
          <a:p>
            <a:pPr indent="0" lvl="0" marL="457200" rtl="0" algn="l">
              <a:spcBef>
                <a:spcPts val="0"/>
              </a:spcBef>
              <a:spcAft>
                <a:spcPts val="0"/>
              </a:spcAft>
              <a:buClr>
                <a:schemeClr val="dk1"/>
              </a:buClr>
              <a:buSzPts val="1100"/>
              <a:buFont typeface="Arial"/>
              <a:buNone/>
            </a:pPr>
            <a:r>
              <a:rPr b="1" lang="en-US" sz="1600">
                <a:solidFill>
                  <a:schemeClr val="accent1"/>
                </a:solidFill>
                <a:latin typeface="Sora"/>
                <a:ea typeface="Sora"/>
                <a:cs typeface="Sora"/>
                <a:sym typeface="Sora"/>
              </a:rPr>
              <a:t>n (smoker ⋂ male) 	= 159</a:t>
            </a:r>
            <a:endParaRPr b="1" sz="1600">
              <a:solidFill>
                <a:schemeClr val="accent1"/>
              </a:solidFill>
              <a:latin typeface="Sora"/>
              <a:ea typeface="Sora"/>
              <a:cs typeface="Sora"/>
              <a:sym typeface="Sora"/>
            </a:endParaRPr>
          </a:p>
          <a:p>
            <a:pPr indent="0" lvl="0" marL="457200" rtl="0" algn="l">
              <a:spcBef>
                <a:spcPts val="0"/>
              </a:spcBef>
              <a:spcAft>
                <a:spcPts val="0"/>
              </a:spcAft>
              <a:buClr>
                <a:schemeClr val="dk1"/>
              </a:buClr>
              <a:buSzPts val="1100"/>
              <a:buFont typeface="Arial"/>
              <a:buNone/>
            </a:pPr>
            <a:r>
              <a:rPr b="1" lang="en-US" sz="1600">
                <a:solidFill>
                  <a:schemeClr val="accent1"/>
                </a:solidFill>
                <a:latin typeface="Sora"/>
                <a:ea typeface="Sora"/>
                <a:cs typeface="Sora"/>
                <a:sym typeface="Sora"/>
              </a:rPr>
              <a:t>n (smoker ⋂ female)	= 115 </a:t>
            </a:r>
            <a:endParaRPr b="1" sz="1600">
              <a:solidFill>
                <a:schemeClr val="accent1"/>
              </a:solidFill>
              <a:latin typeface="Sora"/>
              <a:ea typeface="Sora"/>
              <a:cs typeface="Sora"/>
              <a:sym typeface="Sora"/>
            </a:endParaRPr>
          </a:p>
          <a:p>
            <a:pPr indent="0" lvl="0" marL="457200" rtl="0" algn="l">
              <a:spcBef>
                <a:spcPts val="0"/>
              </a:spcBef>
              <a:spcAft>
                <a:spcPts val="0"/>
              </a:spcAft>
              <a:buClr>
                <a:schemeClr val="dk1"/>
              </a:buClr>
              <a:buSzPts val="1100"/>
              <a:buFont typeface="Arial"/>
              <a:buNone/>
            </a:pPr>
            <a:r>
              <a:rPr b="1" lang="en-US" sz="1600">
                <a:solidFill>
                  <a:schemeClr val="accent1"/>
                </a:solidFill>
                <a:latin typeface="Sora"/>
                <a:ea typeface="Sora"/>
                <a:cs typeface="Sora"/>
                <a:sym typeface="Sora"/>
              </a:rPr>
              <a:t>P (male | smoker) 	= 0.58</a:t>
            </a:r>
            <a:endParaRPr b="1" sz="1600">
              <a:solidFill>
                <a:schemeClr val="accent1"/>
              </a:solidFill>
              <a:latin typeface="Sora"/>
              <a:ea typeface="Sora"/>
              <a:cs typeface="Sora"/>
              <a:sym typeface="Sora"/>
            </a:endParaRPr>
          </a:p>
          <a:p>
            <a:pPr indent="0" lvl="0" marL="457200" rtl="0" algn="l">
              <a:spcBef>
                <a:spcPts val="0"/>
              </a:spcBef>
              <a:spcAft>
                <a:spcPts val="0"/>
              </a:spcAft>
              <a:buClr>
                <a:schemeClr val="dk1"/>
              </a:buClr>
              <a:buSzPts val="1100"/>
              <a:buFont typeface="Arial"/>
              <a:buNone/>
            </a:pPr>
            <a:r>
              <a:rPr b="1" lang="en-US" sz="1600">
                <a:solidFill>
                  <a:schemeClr val="accent1"/>
                </a:solidFill>
                <a:latin typeface="Sora"/>
                <a:ea typeface="Sora"/>
                <a:cs typeface="Sora"/>
                <a:sym typeface="Sora"/>
              </a:rPr>
              <a:t>P (female | smoker) 	= 0.42</a:t>
            </a:r>
            <a:endParaRPr b="1" sz="1600">
              <a:solidFill>
                <a:schemeClr val="accent1"/>
              </a:solidFill>
              <a:latin typeface="Sora"/>
              <a:ea typeface="Sora"/>
              <a:cs typeface="Sora"/>
              <a:sym typeface="Sora"/>
            </a:endParaRPr>
          </a:p>
          <a:p>
            <a:pPr indent="0" lvl="0" marL="0" rtl="0" algn="l">
              <a:spcBef>
                <a:spcPts val="0"/>
              </a:spcBef>
              <a:spcAft>
                <a:spcPts val="0"/>
              </a:spcAft>
              <a:buClr>
                <a:schemeClr val="dk1"/>
              </a:buClr>
              <a:buSzPts val="1100"/>
              <a:buFont typeface="Arial"/>
              <a:buNone/>
            </a:pPr>
            <a:r>
              <a:t/>
            </a:r>
            <a:endParaRPr b="1" sz="1600">
              <a:solidFill>
                <a:srgbClr val="103864"/>
              </a:solidFill>
              <a:latin typeface="Sora"/>
              <a:ea typeface="Sora"/>
              <a:cs typeface="Sora"/>
              <a:sym typeface="Sora"/>
            </a:endParaRPr>
          </a:p>
          <a:p>
            <a:pPr indent="0" lvl="0" marL="0" rtl="0" algn="l">
              <a:spcBef>
                <a:spcPts val="0"/>
              </a:spcBef>
              <a:spcAft>
                <a:spcPts val="0"/>
              </a:spcAft>
              <a:buNone/>
            </a:pPr>
            <a:r>
              <a:t/>
            </a:r>
            <a:endParaRPr b="1" sz="1600">
              <a:solidFill>
                <a:srgbClr val="103864"/>
              </a:solidFill>
              <a:latin typeface="Sora"/>
              <a:ea typeface="Sora"/>
              <a:cs typeface="Sora"/>
              <a:sym typeface="Sora"/>
            </a:endParaRPr>
          </a:p>
          <a:p>
            <a:pPr indent="0" lvl="0" marL="0" rtl="0" algn="l">
              <a:spcBef>
                <a:spcPts val="0"/>
              </a:spcBef>
              <a:spcAft>
                <a:spcPts val="0"/>
              </a:spcAft>
              <a:buNone/>
            </a:pPr>
            <a:r>
              <a:t/>
            </a:r>
            <a:endParaRPr b="1" sz="1800">
              <a:solidFill>
                <a:srgbClr val="103864"/>
              </a:solidFill>
              <a:latin typeface="Sora"/>
              <a:ea typeface="Sora"/>
              <a:cs typeface="Sora"/>
              <a:sym typeface="Sor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142ad2f6649_0_10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Analysis</a:t>
            </a:r>
            <a:endParaRPr/>
          </a:p>
        </p:txBody>
      </p:sp>
      <p:sp>
        <p:nvSpPr>
          <p:cNvPr id="356" name="Google Shape;356;g142ad2f6649_0_109"/>
          <p:cNvSpPr txBox="1"/>
          <p:nvPr/>
        </p:nvSpPr>
        <p:spPr>
          <a:xfrm>
            <a:off x="401515" y="1584375"/>
            <a:ext cx="11388900" cy="19395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Region and gender have pretty balanced sample proportion</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Smoker status is very unbalanced and heavily distributed toward nonsmoker, this might cause a difference in variance value between both samples</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A smoker policyholders is more likely to be a male than a female. However, the difference is minor.</a:t>
            </a:r>
            <a:endParaRPr sz="2000">
              <a:solidFill>
                <a:srgbClr val="103864"/>
              </a:solidFill>
              <a:latin typeface="Sora"/>
              <a:ea typeface="Sora"/>
              <a:cs typeface="Sora"/>
              <a:sym typeface="Sora"/>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103864"/>
              </a:solidFill>
              <a:latin typeface="Sora"/>
              <a:ea typeface="Sora"/>
              <a:cs typeface="Sora"/>
              <a:sym typeface="Sor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142ad2f6649_0_64"/>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Continuous Variables Analysis</a:t>
            </a:r>
            <a:endParaRPr sz="4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graphicFrame>
        <p:nvGraphicFramePr>
          <p:cNvPr id="367" name="Google Shape;367;g162bd6e2f2f_0_203"/>
          <p:cNvGraphicFramePr/>
          <p:nvPr/>
        </p:nvGraphicFramePr>
        <p:xfrm>
          <a:off x="1573375" y="2022975"/>
          <a:ext cx="3000000" cy="3000000"/>
        </p:xfrm>
        <a:graphic>
          <a:graphicData uri="http://schemas.openxmlformats.org/drawingml/2006/table">
            <a:tbl>
              <a:tblPr>
                <a:noFill/>
                <a:tableStyleId>{1A401D64-61F9-4CE6-A506-6D88776DC322}</a:tableStyleId>
              </a:tblPr>
              <a:tblGrid>
                <a:gridCol w="4256650"/>
                <a:gridCol w="4398175"/>
              </a:tblGrid>
              <a:tr h="765600">
                <a:tc>
                  <a:txBody>
                    <a:bodyPr/>
                    <a:lstStyle/>
                    <a:p>
                      <a:pPr indent="0" lvl="0" marL="0" rtl="0" algn="l">
                        <a:spcBef>
                          <a:spcPts val="0"/>
                        </a:spcBef>
                        <a:spcAft>
                          <a:spcPts val="0"/>
                        </a:spcAft>
                        <a:buNone/>
                      </a:pPr>
                      <a:r>
                        <a:rPr b="1" lang="en-US" sz="1600">
                          <a:solidFill>
                            <a:srgbClr val="103864"/>
                          </a:solidFill>
                          <a:latin typeface="Sora"/>
                          <a:ea typeface="Sora"/>
                          <a:cs typeface="Sora"/>
                          <a:sym typeface="Sora"/>
                        </a:rPr>
                        <a:t>Smoker </a:t>
                      </a:r>
                      <a:r>
                        <a:rPr lang="en-US" sz="1600">
                          <a:solidFill>
                            <a:srgbClr val="103864"/>
                          </a:solidFill>
                          <a:latin typeface="Sora"/>
                          <a:ea typeface="Sora"/>
                          <a:cs typeface="Sora"/>
                          <a:sym typeface="Sora"/>
                        </a:rPr>
                        <a:t>policyholders to have medical charges above 16.7k (Q3)</a:t>
                      </a:r>
                      <a:endParaRPr/>
                    </a:p>
                  </a:txBody>
                  <a:tcPr marT="91425" marB="91425" marR="91425" marL="91425"/>
                </a:tc>
                <a:tc>
                  <a:txBody>
                    <a:bodyPr/>
                    <a:lstStyle/>
                    <a:p>
                      <a:pPr indent="0" lvl="0" marL="0" rtl="0" algn="l">
                        <a:spcBef>
                          <a:spcPts val="0"/>
                        </a:spcBef>
                        <a:spcAft>
                          <a:spcPts val="0"/>
                        </a:spcAft>
                        <a:buNone/>
                      </a:pPr>
                      <a:r>
                        <a:rPr b="1" lang="en-US" sz="1600">
                          <a:solidFill>
                            <a:srgbClr val="103864"/>
                          </a:solidFill>
                          <a:latin typeface="Sora"/>
                          <a:ea typeface="Sora"/>
                          <a:cs typeface="Sora"/>
                          <a:sym typeface="Sora"/>
                        </a:rPr>
                        <a:t>Nonsmoker </a:t>
                      </a:r>
                      <a:r>
                        <a:rPr lang="en-US" sz="1600">
                          <a:solidFill>
                            <a:srgbClr val="103864"/>
                          </a:solidFill>
                          <a:latin typeface="Sora"/>
                          <a:ea typeface="Sora"/>
                          <a:cs typeface="Sora"/>
                          <a:sym typeface="Sora"/>
                        </a:rPr>
                        <a:t>policyholders to have medical charges above 16.7k (Q3)</a:t>
                      </a:r>
                      <a:endParaRPr/>
                    </a:p>
                  </a:txBody>
                  <a:tcPr marT="91425" marB="91425" marR="91425" marL="91425"/>
                </a:tc>
              </a:tr>
              <a:tr h="13294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22125">
                <a:tc>
                  <a:txBody>
                    <a:bodyPr/>
                    <a:lstStyle/>
                    <a:p>
                      <a:pPr indent="0" lvl="0" marL="0" rtl="0" algn="l">
                        <a:spcBef>
                          <a:spcPts val="0"/>
                        </a:spcBef>
                        <a:spcAft>
                          <a:spcPts val="0"/>
                        </a:spcAft>
                        <a:buClr>
                          <a:schemeClr val="dk1"/>
                        </a:buClr>
                        <a:buSzPts val="1100"/>
                        <a:buFont typeface="Arial"/>
                        <a:buNone/>
                      </a:pPr>
                      <a:r>
                        <a:rPr lang="en-US">
                          <a:solidFill>
                            <a:schemeClr val="accent1"/>
                          </a:solidFill>
                          <a:latin typeface="Sora"/>
                          <a:ea typeface="Sora"/>
                          <a:cs typeface="Sora"/>
                          <a:sym typeface="Sora"/>
                        </a:rPr>
                        <a:t>n(smoker)= 274</a:t>
                      </a:r>
                      <a:endParaRPr>
                        <a:solidFill>
                          <a:schemeClr val="accent1"/>
                        </a:solidFill>
                        <a:latin typeface="Sora"/>
                        <a:ea typeface="Sora"/>
                        <a:cs typeface="Sora"/>
                        <a:sym typeface="Sora"/>
                      </a:endParaRPr>
                    </a:p>
                    <a:p>
                      <a:pPr indent="0" lvl="0" marL="0" rtl="0" algn="l">
                        <a:spcBef>
                          <a:spcPts val="0"/>
                        </a:spcBef>
                        <a:spcAft>
                          <a:spcPts val="0"/>
                        </a:spcAft>
                        <a:buClr>
                          <a:schemeClr val="dk1"/>
                        </a:buClr>
                        <a:buSzPts val="1100"/>
                        <a:buFont typeface="Arial"/>
                        <a:buNone/>
                      </a:pPr>
                      <a:r>
                        <a:rPr lang="en-US">
                          <a:solidFill>
                            <a:schemeClr val="accent1"/>
                          </a:solidFill>
                          <a:latin typeface="Sora"/>
                          <a:ea typeface="Sora"/>
                          <a:cs typeface="Sora"/>
                          <a:sym typeface="Sora"/>
                        </a:rPr>
                        <a:t>n(smoker ⋂ charges&gt;16.7k)= 254</a:t>
                      </a:r>
                      <a:endParaRPr>
                        <a:solidFill>
                          <a:schemeClr val="accent1"/>
                        </a:solidFill>
                        <a:latin typeface="Sora"/>
                        <a:ea typeface="Sora"/>
                        <a:cs typeface="Sora"/>
                        <a:sym typeface="Sora"/>
                      </a:endParaRPr>
                    </a:p>
                    <a:p>
                      <a:pPr indent="0" lvl="0" marL="0" rtl="0" algn="l">
                        <a:spcBef>
                          <a:spcPts val="0"/>
                        </a:spcBef>
                        <a:spcAft>
                          <a:spcPts val="0"/>
                        </a:spcAft>
                        <a:buNone/>
                      </a:pPr>
                      <a:r>
                        <a:rPr lang="en-US">
                          <a:solidFill>
                            <a:schemeClr val="accent1"/>
                          </a:solidFill>
                          <a:latin typeface="Sora"/>
                          <a:ea typeface="Sora"/>
                          <a:cs typeface="Sora"/>
                          <a:sym typeface="Sora"/>
                        </a:rPr>
                        <a:t>P(smoker ⋂ charges&gt;16.7k)= </a:t>
                      </a:r>
                      <a:r>
                        <a:rPr b="1" lang="en-US">
                          <a:solidFill>
                            <a:schemeClr val="accent1"/>
                          </a:solidFill>
                          <a:latin typeface="Sora"/>
                          <a:ea typeface="Sora"/>
                          <a:cs typeface="Sora"/>
                          <a:sym typeface="Sora"/>
                        </a:rPr>
                        <a:t>0.93</a:t>
                      </a:r>
                      <a:endParaRPr b="1"/>
                    </a:p>
                  </a:txBody>
                  <a:tcPr marT="91425" marB="91425" marR="91425" marL="91425"/>
                </a:tc>
                <a:tc>
                  <a:txBody>
                    <a:bodyPr/>
                    <a:lstStyle/>
                    <a:p>
                      <a:pPr indent="0" lvl="0" marL="0" rtl="0" algn="l">
                        <a:spcBef>
                          <a:spcPts val="0"/>
                        </a:spcBef>
                        <a:spcAft>
                          <a:spcPts val="0"/>
                        </a:spcAft>
                        <a:buNone/>
                      </a:pPr>
                      <a:r>
                        <a:rPr lang="en-US">
                          <a:solidFill>
                            <a:schemeClr val="accent1"/>
                          </a:solidFill>
                          <a:latin typeface="Sora"/>
                          <a:ea typeface="Sora"/>
                          <a:cs typeface="Sora"/>
                          <a:sym typeface="Sora"/>
                        </a:rPr>
                        <a:t>n(nonsmoker)= 1064</a:t>
                      </a:r>
                      <a:endParaRPr>
                        <a:solidFill>
                          <a:schemeClr val="accent1"/>
                        </a:solidFill>
                        <a:latin typeface="Sora"/>
                        <a:ea typeface="Sora"/>
                        <a:cs typeface="Sora"/>
                        <a:sym typeface="Sora"/>
                      </a:endParaRPr>
                    </a:p>
                    <a:p>
                      <a:pPr indent="0" lvl="0" marL="0" rtl="0" algn="l">
                        <a:spcBef>
                          <a:spcPts val="0"/>
                        </a:spcBef>
                        <a:spcAft>
                          <a:spcPts val="0"/>
                        </a:spcAft>
                        <a:buNone/>
                      </a:pPr>
                      <a:r>
                        <a:rPr lang="en-US">
                          <a:solidFill>
                            <a:schemeClr val="accent1"/>
                          </a:solidFill>
                          <a:latin typeface="Sora"/>
                          <a:ea typeface="Sora"/>
                          <a:cs typeface="Sora"/>
                          <a:sym typeface="Sora"/>
                        </a:rPr>
                        <a:t>n(nonsmoker ⋂ charges&gt;16.7k)= 80</a:t>
                      </a:r>
                      <a:endParaRPr>
                        <a:solidFill>
                          <a:schemeClr val="accent1"/>
                        </a:solidFill>
                        <a:latin typeface="Sora"/>
                        <a:ea typeface="Sora"/>
                        <a:cs typeface="Sora"/>
                        <a:sym typeface="Sora"/>
                      </a:endParaRPr>
                    </a:p>
                    <a:p>
                      <a:pPr indent="0" lvl="0" marL="0" rtl="0" algn="l">
                        <a:spcBef>
                          <a:spcPts val="0"/>
                        </a:spcBef>
                        <a:spcAft>
                          <a:spcPts val="0"/>
                        </a:spcAft>
                        <a:buNone/>
                      </a:pPr>
                      <a:r>
                        <a:rPr lang="en-US">
                          <a:solidFill>
                            <a:schemeClr val="accent1"/>
                          </a:solidFill>
                          <a:latin typeface="Sora"/>
                          <a:ea typeface="Sora"/>
                          <a:cs typeface="Sora"/>
                          <a:sym typeface="Sora"/>
                        </a:rPr>
                        <a:t>P(nonsmoker ⋂ charges&gt;16.7k)= </a:t>
                      </a:r>
                      <a:r>
                        <a:rPr b="1" lang="en-US">
                          <a:solidFill>
                            <a:schemeClr val="accent1"/>
                          </a:solidFill>
                          <a:latin typeface="Sora"/>
                          <a:ea typeface="Sora"/>
                          <a:cs typeface="Sora"/>
                          <a:sym typeface="Sora"/>
                        </a:rPr>
                        <a:t>0.08</a:t>
                      </a:r>
                      <a:endParaRPr b="1">
                        <a:solidFill>
                          <a:schemeClr val="accent1"/>
                        </a:solidFill>
                        <a:latin typeface="Sora"/>
                        <a:ea typeface="Sora"/>
                        <a:cs typeface="Sora"/>
                        <a:sym typeface="Sora"/>
                      </a:endParaRPr>
                    </a:p>
                  </a:txBody>
                  <a:tcPr marT="91425" marB="91425" marR="91425" marL="91425"/>
                </a:tc>
              </a:tr>
            </a:tbl>
          </a:graphicData>
        </a:graphic>
      </p:graphicFrame>
      <p:sp>
        <p:nvSpPr>
          <p:cNvPr id="368" name="Google Shape;368;g162bd6e2f2f_0_203"/>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Q&amp;A</a:t>
            </a:r>
            <a:endParaRPr/>
          </a:p>
        </p:txBody>
      </p:sp>
      <p:sp>
        <p:nvSpPr>
          <p:cNvPr id="369" name="Google Shape;369;g162bd6e2f2f_0_203"/>
          <p:cNvSpPr txBox="1"/>
          <p:nvPr/>
        </p:nvSpPr>
        <p:spPr>
          <a:xfrm>
            <a:off x="401515" y="1584375"/>
            <a:ext cx="11388900" cy="3387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00000"/>
              </a:lnSpc>
              <a:spcBef>
                <a:spcPts val="0"/>
              </a:spcBef>
              <a:spcAft>
                <a:spcPts val="0"/>
              </a:spcAft>
              <a:buClr>
                <a:srgbClr val="103864"/>
              </a:buClr>
              <a:buSzPts val="1600"/>
              <a:buFont typeface="Sora"/>
              <a:buAutoNum type="arabicPeriod"/>
            </a:pPr>
            <a:r>
              <a:rPr b="1" lang="en-US" sz="1600">
                <a:solidFill>
                  <a:srgbClr val="103864"/>
                </a:solidFill>
                <a:latin typeface="Sora"/>
                <a:ea typeface="Sora"/>
                <a:cs typeface="Sora"/>
                <a:sym typeface="Sora"/>
              </a:rPr>
              <a:t>Which one is more likely to happen between the two condition below:</a:t>
            </a:r>
            <a:endParaRPr b="1" sz="1800">
              <a:solidFill>
                <a:srgbClr val="103864"/>
              </a:solidFill>
              <a:latin typeface="Sora"/>
              <a:ea typeface="Sora"/>
              <a:cs typeface="Sora"/>
              <a:sym typeface="Sora"/>
            </a:endParaRPr>
          </a:p>
        </p:txBody>
      </p:sp>
      <p:pic>
        <p:nvPicPr>
          <p:cNvPr id="370" name="Google Shape;370;g162bd6e2f2f_0_203"/>
          <p:cNvPicPr preferRelativeResize="0"/>
          <p:nvPr/>
        </p:nvPicPr>
        <p:blipFill>
          <a:blip r:embed="rId3">
            <a:alphaModFix/>
          </a:blip>
          <a:stretch>
            <a:fillRect/>
          </a:stretch>
        </p:blipFill>
        <p:spPr>
          <a:xfrm>
            <a:off x="1786285" y="3008650"/>
            <a:ext cx="3864551" cy="1048225"/>
          </a:xfrm>
          <a:prstGeom prst="rect">
            <a:avLst/>
          </a:prstGeom>
          <a:noFill/>
          <a:ln>
            <a:noFill/>
          </a:ln>
        </p:spPr>
      </p:pic>
      <p:pic>
        <p:nvPicPr>
          <p:cNvPr id="371" name="Google Shape;371;g162bd6e2f2f_0_203"/>
          <p:cNvPicPr preferRelativeResize="0"/>
          <p:nvPr/>
        </p:nvPicPr>
        <p:blipFill>
          <a:blip r:embed="rId4">
            <a:alphaModFix/>
          </a:blip>
          <a:stretch>
            <a:fillRect/>
          </a:stretch>
        </p:blipFill>
        <p:spPr>
          <a:xfrm>
            <a:off x="6003825" y="3006988"/>
            <a:ext cx="4034167" cy="1051560"/>
          </a:xfrm>
          <a:prstGeom prst="rect">
            <a:avLst/>
          </a:prstGeom>
          <a:noFill/>
          <a:ln>
            <a:noFill/>
          </a:ln>
        </p:spPr>
      </p:pic>
      <p:sp>
        <p:nvSpPr>
          <p:cNvPr id="372" name="Google Shape;372;g162bd6e2f2f_0_203"/>
          <p:cNvSpPr txBox="1"/>
          <p:nvPr/>
        </p:nvSpPr>
        <p:spPr>
          <a:xfrm>
            <a:off x="858725" y="5394375"/>
            <a:ext cx="109317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a:solidFill>
                  <a:schemeClr val="accent1"/>
                </a:solidFill>
                <a:latin typeface="Sora"/>
                <a:ea typeface="Sora"/>
                <a:cs typeface="Sora"/>
                <a:sym typeface="Sora"/>
              </a:rPr>
              <a:t>Policyholder who is a smoker is more likely to have medical charges above 16.7k compared to nonsmoker</a:t>
            </a:r>
            <a:endParaRPr b="1">
              <a:solidFill>
                <a:schemeClr val="accent1"/>
              </a:solidFill>
              <a:latin typeface="Sora"/>
              <a:ea typeface="Sora"/>
              <a:cs typeface="Sora"/>
              <a:sym typeface="Sor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graphicFrame>
        <p:nvGraphicFramePr>
          <p:cNvPr id="377" name="Google Shape;377;g162bd6e2f2f_0_224"/>
          <p:cNvGraphicFramePr/>
          <p:nvPr/>
        </p:nvGraphicFramePr>
        <p:xfrm>
          <a:off x="858725" y="2022975"/>
          <a:ext cx="3000000" cy="3000000"/>
        </p:xfrm>
        <a:graphic>
          <a:graphicData uri="http://schemas.openxmlformats.org/drawingml/2006/table">
            <a:tbl>
              <a:tblPr>
                <a:noFill/>
                <a:tableStyleId>{1A401D64-61F9-4CE6-A506-6D88776DC322}</a:tableStyleId>
              </a:tblPr>
              <a:tblGrid>
                <a:gridCol w="4753875"/>
                <a:gridCol w="4911950"/>
              </a:tblGrid>
              <a:tr h="765600">
                <a:tc>
                  <a:txBody>
                    <a:bodyPr/>
                    <a:lstStyle/>
                    <a:p>
                      <a:pPr indent="0" lvl="0" marL="0" rtl="0" algn="l">
                        <a:spcBef>
                          <a:spcPts val="0"/>
                        </a:spcBef>
                        <a:spcAft>
                          <a:spcPts val="0"/>
                        </a:spcAft>
                        <a:buNone/>
                      </a:pPr>
                      <a:r>
                        <a:rPr lang="en-US" sz="1600">
                          <a:solidFill>
                            <a:srgbClr val="103864"/>
                          </a:solidFill>
                          <a:latin typeface="Sora"/>
                          <a:ea typeface="Sora"/>
                          <a:cs typeface="Sora"/>
                          <a:sym typeface="Sora"/>
                        </a:rPr>
                        <a:t>Policyholders with </a:t>
                      </a:r>
                      <a:r>
                        <a:rPr b="1" lang="en-US" sz="1600">
                          <a:solidFill>
                            <a:srgbClr val="103864"/>
                          </a:solidFill>
                          <a:latin typeface="Sora"/>
                          <a:ea typeface="Sora"/>
                          <a:cs typeface="Sora"/>
                          <a:sym typeface="Sora"/>
                        </a:rPr>
                        <a:t>BMI above 25</a:t>
                      </a:r>
                      <a:r>
                        <a:rPr lang="en-US" sz="1600">
                          <a:solidFill>
                            <a:srgbClr val="103864"/>
                          </a:solidFill>
                          <a:latin typeface="Sora"/>
                          <a:ea typeface="Sora"/>
                          <a:cs typeface="Sora"/>
                          <a:sym typeface="Sora"/>
                        </a:rPr>
                        <a:t> to have medical charges above 16.7k</a:t>
                      </a:r>
                      <a:endParaRPr/>
                    </a:p>
                  </a:txBody>
                  <a:tcPr marT="91425" marB="91425" marR="91425" marL="91425"/>
                </a:tc>
                <a:tc>
                  <a:txBody>
                    <a:bodyPr/>
                    <a:lstStyle/>
                    <a:p>
                      <a:pPr indent="0" lvl="0" marL="0" rtl="0" algn="l">
                        <a:spcBef>
                          <a:spcPts val="0"/>
                        </a:spcBef>
                        <a:spcAft>
                          <a:spcPts val="0"/>
                        </a:spcAft>
                        <a:buNone/>
                      </a:pPr>
                      <a:r>
                        <a:rPr lang="en-US" sz="1600">
                          <a:solidFill>
                            <a:srgbClr val="103864"/>
                          </a:solidFill>
                          <a:latin typeface="Sora"/>
                          <a:ea typeface="Sora"/>
                          <a:cs typeface="Sora"/>
                          <a:sym typeface="Sora"/>
                        </a:rPr>
                        <a:t>Policyholders with </a:t>
                      </a:r>
                      <a:r>
                        <a:rPr b="1" lang="en-US" sz="1600">
                          <a:solidFill>
                            <a:srgbClr val="103864"/>
                          </a:solidFill>
                          <a:latin typeface="Sora"/>
                          <a:ea typeface="Sora"/>
                          <a:cs typeface="Sora"/>
                          <a:sym typeface="Sora"/>
                        </a:rPr>
                        <a:t>BMI below 25</a:t>
                      </a:r>
                      <a:r>
                        <a:rPr lang="en-US" sz="1600">
                          <a:solidFill>
                            <a:srgbClr val="103864"/>
                          </a:solidFill>
                          <a:latin typeface="Sora"/>
                          <a:ea typeface="Sora"/>
                          <a:cs typeface="Sora"/>
                          <a:sym typeface="Sora"/>
                        </a:rPr>
                        <a:t> to have medical charges above 16.7k</a:t>
                      </a:r>
                      <a:endParaRPr/>
                    </a:p>
                  </a:txBody>
                  <a:tcPr marT="91425" marB="91425" marR="91425" marL="91425"/>
                </a:tc>
              </a:tr>
              <a:tr h="13294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22925">
                <a:tc>
                  <a:txBody>
                    <a:bodyPr/>
                    <a:lstStyle/>
                    <a:p>
                      <a:pPr indent="0" lvl="0" marL="0" rtl="0" algn="l">
                        <a:spcBef>
                          <a:spcPts val="0"/>
                        </a:spcBef>
                        <a:spcAft>
                          <a:spcPts val="0"/>
                        </a:spcAft>
                        <a:buNone/>
                      </a:pPr>
                      <a:r>
                        <a:rPr lang="en-US">
                          <a:solidFill>
                            <a:schemeClr val="accent1"/>
                          </a:solidFill>
                          <a:latin typeface="Sora"/>
                          <a:ea typeface="Sora"/>
                          <a:cs typeface="Sora"/>
                          <a:sym typeface="Sora"/>
                        </a:rPr>
                        <a:t>n(bmi&gt;25)= 1091</a:t>
                      </a:r>
                      <a:endParaRPr>
                        <a:solidFill>
                          <a:schemeClr val="accent1"/>
                        </a:solidFill>
                        <a:latin typeface="Sora"/>
                        <a:ea typeface="Sora"/>
                        <a:cs typeface="Sora"/>
                        <a:sym typeface="Sora"/>
                      </a:endParaRPr>
                    </a:p>
                    <a:p>
                      <a:pPr indent="0" lvl="0" marL="0" rtl="0" algn="l">
                        <a:spcBef>
                          <a:spcPts val="0"/>
                        </a:spcBef>
                        <a:spcAft>
                          <a:spcPts val="0"/>
                        </a:spcAft>
                        <a:buNone/>
                      </a:pPr>
                      <a:r>
                        <a:rPr lang="en-US">
                          <a:solidFill>
                            <a:schemeClr val="accent1"/>
                          </a:solidFill>
                          <a:latin typeface="Sora"/>
                          <a:ea typeface="Sora"/>
                          <a:cs typeface="Sora"/>
                          <a:sym typeface="Sora"/>
                        </a:rPr>
                        <a:t>n(bmi&gt;25 ⋂ charges&gt;16.7k)= 283</a:t>
                      </a:r>
                      <a:endParaRPr>
                        <a:solidFill>
                          <a:schemeClr val="accent1"/>
                        </a:solidFill>
                        <a:latin typeface="Sora"/>
                        <a:ea typeface="Sora"/>
                        <a:cs typeface="Sora"/>
                        <a:sym typeface="Sora"/>
                      </a:endParaRPr>
                    </a:p>
                    <a:p>
                      <a:pPr indent="0" lvl="0" marL="0" rtl="0" algn="l">
                        <a:spcBef>
                          <a:spcPts val="0"/>
                        </a:spcBef>
                        <a:spcAft>
                          <a:spcPts val="0"/>
                        </a:spcAft>
                        <a:buNone/>
                      </a:pPr>
                      <a:r>
                        <a:rPr lang="en-US">
                          <a:solidFill>
                            <a:schemeClr val="accent1"/>
                          </a:solidFill>
                          <a:latin typeface="Sora"/>
                          <a:ea typeface="Sora"/>
                          <a:cs typeface="Sora"/>
                          <a:sym typeface="Sora"/>
                        </a:rPr>
                        <a:t>P(bmi&gt;25 ⋂ charges&gt;16.7k)= </a:t>
                      </a:r>
                      <a:r>
                        <a:rPr b="1" lang="en-US">
                          <a:solidFill>
                            <a:schemeClr val="accent1"/>
                          </a:solidFill>
                          <a:latin typeface="Sora"/>
                          <a:ea typeface="Sora"/>
                          <a:cs typeface="Sora"/>
                          <a:sym typeface="Sora"/>
                        </a:rPr>
                        <a:t>0.26</a:t>
                      </a:r>
                      <a:endParaRPr b="1">
                        <a:solidFill>
                          <a:schemeClr val="accent1"/>
                        </a:solidFill>
                        <a:latin typeface="Sora"/>
                        <a:ea typeface="Sora"/>
                        <a:cs typeface="Sora"/>
                        <a:sym typeface="Sora"/>
                      </a:endParaRPr>
                    </a:p>
                  </a:txBody>
                  <a:tcPr marT="91425" marB="91425" marR="91425" marL="91425"/>
                </a:tc>
                <a:tc>
                  <a:txBody>
                    <a:bodyPr/>
                    <a:lstStyle/>
                    <a:p>
                      <a:pPr indent="0" lvl="0" marL="0" rtl="0" algn="l">
                        <a:spcBef>
                          <a:spcPts val="0"/>
                        </a:spcBef>
                        <a:spcAft>
                          <a:spcPts val="0"/>
                        </a:spcAft>
                        <a:buNone/>
                      </a:pPr>
                      <a:r>
                        <a:rPr lang="en-US">
                          <a:solidFill>
                            <a:schemeClr val="accent1"/>
                          </a:solidFill>
                          <a:latin typeface="Sora"/>
                          <a:ea typeface="Sora"/>
                          <a:cs typeface="Sora"/>
                          <a:sym typeface="Sora"/>
                        </a:rPr>
                        <a:t>n(bmi&lt;25)= 245</a:t>
                      </a:r>
                      <a:endParaRPr>
                        <a:solidFill>
                          <a:schemeClr val="accent1"/>
                        </a:solidFill>
                        <a:latin typeface="Sora"/>
                        <a:ea typeface="Sora"/>
                        <a:cs typeface="Sora"/>
                        <a:sym typeface="Sora"/>
                      </a:endParaRPr>
                    </a:p>
                    <a:p>
                      <a:pPr indent="0" lvl="0" marL="0" rtl="0" algn="l">
                        <a:spcBef>
                          <a:spcPts val="0"/>
                        </a:spcBef>
                        <a:spcAft>
                          <a:spcPts val="0"/>
                        </a:spcAft>
                        <a:buNone/>
                      </a:pPr>
                      <a:r>
                        <a:rPr lang="en-US">
                          <a:solidFill>
                            <a:schemeClr val="accent1"/>
                          </a:solidFill>
                          <a:latin typeface="Sora"/>
                          <a:ea typeface="Sora"/>
                          <a:cs typeface="Sora"/>
                          <a:sym typeface="Sora"/>
                        </a:rPr>
                        <a:t>n(bmi&lt;25 ⋂ charges&gt;16.7k)= 51</a:t>
                      </a:r>
                      <a:endParaRPr>
                        <a:solidFill>
                          <a:schemeClr val="accent1"/>
                        </a:solidFill>
                        <a:latin typeface="Sora"/>
                        <a:ea typeface="Sora"/>
                        <a:cs typeface="Sora"/>
                        <a:sym typeface="Sora"/>
                      </a:endParaRPr>
                    </a:p>
                    <a:p>
                      <a:pPr indent="0" lvl="0" marL="0" rtl="0" algn="l">
                        <a:spcBef>
                          <a:spcPts val="0"/>
                        </a:spcBef>
                        <a:spcAft>
                          <a:spcPts val="0"/>
                        </a:spcAft>
                        <a:buNone/>
                      </a:pPr>
                      <a:r>
                        <a:rPr lang="en-US">
                          <a:solidFill>
                            <a:schemeClr val="accent1"/>
                          </a:solidFill>
                          <a:latin typeface="Sora"/>
                          <a:ea typeface="Sora"/>
                          <a:cs typeface="Sora"/>
                          <a:sym typeface="Sora"/>
                        </a:rPr>
                        <a:t>P(bmi&lt;25 ⋂ charges&gt;16.7k)= </a:t>
                      </a:r>
                      <a:r>
                        <a:rPr b="1" lang="en-US">
                          <a:solidFill>
                            <a:schemeClr val="accent1"/>
                          </a:solidFill>
                          <a:latin typeface="Sora"/>
                          <a:ea typeface="Sora"/>
                          <a:cs typeface="Sora"/>
                          <a:sym typeface="Sora"/>
                        </a:rPr>
                        <a:t>0.21</a:t>
                      </a:r>
                      <a:endParaRPr b="1">
                        <a:solidFill>
                          <a:schemeClr val="accent1"/>
                        </a:solidFill>
                        <a:latin typeface="Sora"/>
                        <a:ea typeface="Sora"/>
                        <a:cs typeface="Sora"/>
                        <a:sym typeface="Sora"/>
                      </a:endParaRPr>
                    </a:p>
                  </a:txBody>
                  <a:tcPr marT="91425" marB="91425" marR="91425" marL="91425"/>
                </a:tc>
              </a:tr>
            </a:tbl>
          </a:graphicData>
        </a:graphic>
      </p:graphicFrame>
      <p:sp>
        <p:nvSpPr>
          <p:cNvPr id="378" name="Google Shape;378;g162bd6e2f2f_0_22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Q&amp;A</a:t>
            </a:r>
            <a:endParaRPr/>
          </a:p>
        </p:txBody>
      </p:sp>
      <p:sp>
        <p:nvSpPr>
          <p:cNvPr id="379" name="Google Shape;379;g162bd6e2f2f_0_224"/>
          <p:cNvSpPr txBox="1"/>
          <p:nvPr/>
        </p:nvSpPr>
        <p:spPr>
          <a:xfrm>
            <a:off x="401515" y="1584375"/>
            <a:ext cx="11388900" cy="3387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00000"/>
              </a:lnSpc>
              <a:spcBef>
                <a:spcPts val="0"/>
              </a:spcBef>
              <a:spcAft>
                <a:spcPts val="0"/>
              </a:spcAft>
              <a:buClr>
                <a:srgbClr val="103864"/>
              </a:buClr>
              <a:buSzPts val="1600"/>
              <a:buFont typeface="Sora"/>
              <a:buAutoNum type="arabicPeriod" startAt="2"/>
            </a:pPr>
            <a:r>
              <a:rPr b="1" lang="en-US" sz="1600">
                <a:solidFill>
                  <a:srgbClr val="103864"/>
                </a:solidFill>
                <a:latin typeface="Sora"/>
                <a:ea typeface="Sora"/>
                <a:cs typeface="Sora"/>
                <a:sym typeface="Sora"/>
              </a:rPr>
              <a:t>Which one is more likely to happen between the two condition below:</a:t>
            </a:r>
            <a:endParaRPr b="1" sz="1800">
              <a:solidFill>
                <a:srgbClr val="103864"/>
              </a:solidFill>
              <a:latin typeface="Sora"/>
              <a:ea typeface="Sora"/>
              <a:cs typeface="Sora"/>
              <a:sym typeface="Sora"/>
            </a:endParaRPr>
          </a:p>
        </p:txBody>
      </p:sp>
      <p:sp>
        <p:nvSpPr>
          <p:cNvPr id="380" name="Google Shape;380;g162bd6e2f2f_0_224"/>
          <p:cNvSpPr txBox="1"/>
          <p:nvPr/>
        </p:nvSpPr>
        <p:spPr>
          <a:xfrm>
            <a:off x="858725" y="5394375"/>
            <a:ext cx="109317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a:solidFill>
                  <a:schemeClr val="accent1"/>
                </a:solidFill>
                <a:latin typeface="Sora"/>
                <a:ea typeface="Sora"/>
                <a:cs typeface="Sora"/>
                <a:sym typeface="Sora"/>
              </a:rPr>
              <a:t>Policyholders who have BMI &gt;25 is more likely to have medical charges above 16.7k compared to those with BMI &lt;25</a:t>
            </a:r>
            <a:endParaRPr b="1">
              <a:solidFill>
                <a:schemeClr val="accent1"/>
              </a:solidFill>
              <a:latin typeface="Sora"/>
              <a:ea typeface="Sora"/>
              <a:cs typeface="Sora"/>
              <a:sym typeface="Sora"/>
            </a:endParaRPr>
          </a:p>
        </p:txBody>
      </p:sp>
      <p:pic>
        <p:nvPicPr>
          <p:cNvPr id="381" name="Google Shape;381;g162bd6e2f2f_0_224"/>
          <p:cNvPicPr preferRelativeResize="0"/>
          <p:nvPr/>
        </p:nvPicPr>
        <p:blipFill>
          <a:blip r:embed="rId3">
            <a:alphaModFix/>
          </a:blip>
          <a:stretch>
            <a:fillRect/>
          </a:stretch>
        </p:blipFill>
        <p:spPr>
          <a:xfrm>
            <a:off x="1002900" y="2903213"/>
            <a:ext cx="4426112" cy="1051560"/>
          </a:xfrm>
          <a:prstGeom prst="rect">
            <a:avLst/>
          </a:prstGeom>
          <a:noFill/>
          <a:ln>
            <a:noFill/>
          </a:ln>
        </p:spPr>
      </p:pic>
      <p:pic>
        <p:nvPicPr>
          <p:cNvPr id="382" name="Google Shape;382;g162bd6e2f2f_0_224"/>
          <p:cNvPicPr preferRelativeResize="0"/>
          <p:nvPr/>
        </p:nvPicPr>
        <p:blipFill>
          <a:blip r:embed="rId4">
            <a:alphaModFix/>
          </a:blip>
          <a:stretch>
            <a:fillRect/>
          </a:stretch>
        </p:blipFill>
        <p:spPr>
          <a:xfrm>
            <a:off x="5803613" y="2903225"/>
            <a:ext cx="4532223" cy="10515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graphicFrame>
        <p:nvGraphicFramePr>
          <p:cNvPr id="387" name="Google Shape;387;g162bd6e2f2f_0_245"/>
          <p:cNvGraphicFramePr/>
          <p:nvPr/>
        </p:nvGraphicFramePr>
        <p:xfrm>
          <a:off x="858725" y="2022975"/>
          <a:ext cx="3000000" cy="3000000"/>
        </p:xfrm>
        <a:graphic>
          <a:graphicData uri="http://schemas.openxmlformats.org/drawingml/2006/table">
            <a:tbl>
              <a:tblPr>
                <a:noFill/>
                <a:tableStyleId>{1A401D64-61F9-4CE6-A506-6D88776DC322}</a:tableStyleId>
              </a:tblPr>
              <a:tblGrid>
                <a:gridCol w="4753875"/>
                <a:gridCol w="4911950"/>
              </a:tblGrid>
              <a:tr h="765600">
                <a:tc>
                  <a:txBody>
                    <a:bodyPr/>
                    <a:lstStyle/>
                    <a:p>
                      <a:pPr indent="0" lvl="0" marL="0" rtl="0" algn="l">
                        <a:spcBef>
                          <a:spcPts val="0"/>
                        </a:spcBef>
                        <a:spcAft>
                          <a:spcPts val="0"/>
                        </a:spcAft>
                        <a:buNone/>
                      </a:pPr>
                      <a:r>
                        <a:rPr lang="en-US" sz="1600">
                          <a:solidFill>
                            <a:srgbClr val="103864"/>
                          </a:solidFill>
                          <a:latin typeface="Sora"/>
                          <a:ea typeface="Sora"/>
                          <a:cs typeface="Sora"/>
                          <a:sym typeface="Sora"/>
                        </a:rPr>
                        <a:t>Policyholders who is a </a:t>
                      </a:r>
                      <a:r>
                        <a:rPr b="1" lang="en-US" sz="1600">
                          <a:solidFill>
                            <a:srgbClr val="103864"/>
                          </a:solidFill>
                          <a:latin typeface="Sora"/>
                          <a:ea typeface="Sora"/>
                          <a:cs typeface="Sora"/>
                          <a:sym typeface="Sora"/>
                        </a:rPr>
                        <a:t>smoker </a:t>
                      </a:r>
                      <a:r>
                        <a:rPr lang="en-US" sz="1600">
                          <a:solidFill>
                            <a:srgbClr val="103864"/>
                          </a:solidFill>
                          <a:latin typeface="Sora"/>
                          <a:ea typeface="Sora"/>
                          <a:cs typeface="Sora"/>
                          <a:sym typeface="Sora"/>
                        </a:rPr>
                        <a:t>with </a:t>
                      </a:r>
                      <a:r>
                        <a:rPr b="1" lang="en-US" sz="1600">
                          <a:solidFill>
                            <a:srgbClr val="103864"/>
                          </a:solidFill>
                          <a:latin typeface="Sora"/>
                          <a:ea typeface="Sora"/>
                          <a:cs typeface="Sora"/>
                          <a:sym typeface="Sora"/>
                        </a:rPr>
                        <a:t>BMI above 25</a:t>
                      </a:r>
                      <a:r>
                        <a:rPr lang="en-US" sz="1600">
                          <a:solidFill>
                            <a:srgbClr val="103864"/>
                          </a:solidFill>
                          <a:latin typeface="Sora"/>
                          <a:ea typeface="Sora"/>
                          <a:cs typeface="Sora"/>
                          <a:sym typeface="Sora"/>
                        </a:rPr>
                        <a:t> to have medical charges above 16.7k</a:t>
                      </a:r>
                      <a:endParaRPr/>
                    </a:p>
                  </a:txBody>
                  <a:tcPr marT="91425" marB="91425" marR="91425" marL="91425"/>
                </a:tc>
                <a:tc>
                  <a:txBody>
                    <a:bodyPr/>
                    <a:lstStyle/>
                    <a:p>
                      <a:pPr indent="0" lvl="0" marL="0" rtl="0" algn="l">
                        <a:spcBef>
                          <a:spcPts val="0"/>
                        </a:spcBef>
                        <a:spcAft>
                          <a:spcPts val="0"/>
                        </a:spcAft>
                        <a:buNone/>
                      </a:pPr>
                      <a:r>
                        <a:rPr lang="en-US" sz="1600">
                          <a:solidFill>
                            <a:srgbClr val="103864"/>
                          </a:solidFill>
                          <a:latin typeface="Sora"/>
                          <a:ea typeface="Sora"/>
                          <a:cs typeface="Sora"/>
                          <a:sym typeface="Sora"/>
                        </a:rPr>
                        <a:t>Policyholders who is a </a:t>
                      </a:r>
                      <a:r>
                        <a:rPr b="1" lang="en-US" sz="1600">
                          <a:solidFill>
                            <a:srgbClr val="103864"/>
                          </a:solidFill>
                          <a:latin typeface="Sora"/>
                          <a:ea typeface="Sora"/>
                          <a:cs typeface="Sora"/>
                          <a:sym typeface="Sora"/>
                        </a:rPr>
                        <a:t>nonsmoker </a:t>
                      </a:r>
                      <a:r>
                        <a:rPr lang="en-US" sz="1600">
                          <a:solidFill>
                            <a:srgbClr val="103864"/>
                          </a:solidFill>
                          <a:latin typeface="Sora"/>
                          <a:ea typeface="Sora"/>
                          <a:cs typeface="Sora"/>
                          <a:sym typeface="Sora"/>
                        </a:rPr>
                        <a:t>with </a:t>
                      </a:r>
                      <a:r>
                        <a:rPr b="1" lang="en-US" sz="1600">
                          <a:solidFill>
                            <a:srgbClr val="103864"/>
                          </a:solidFill>
                          <a:latin typeface="Sora"/>
                          <a:ea typeface="Sora"/>
                          <a:cs typeface="Sora"/>
                          <a:sym typeface="Sora"/>
                        </a:rPr>
                        <a:t>BMI above 25</a:t>
                      </a:r>
                      <a:r>
                        <a:rPr lang="en-US" sz="1600">
                          <a:solidFill>
                            <a:srgbClr val="103864"/>
                          </a:solidFill>
                          <a:latin typeface="Sora"/>
                          <a:ea typeface="Sora"/>
                          <a:cs typeface="Sora"/>
                          <a:sym typeface="Sora"/>
                        </a:rPr>
                        <a:t> to have medical charges above 16.7k</a:t>
                      </a:r>
                      <a:endParaRPr/>
                    </a:p>
                  </a:txBody>
                  <a:tcPr marT="91425" marB="91425" marR="91425" marL="91425"/>
                </a:tc>
              </a:tr>
              <a:tr h="14517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22925">
                <a:tc>
                  <a:txBody>
                    <a:bodyPr/>
                    <a:lstStyle/>
                    <a:p>
                      <a:pPr indent="0" lvl="0" marL="0" rtl="0" algn="l">
                        <a:spcBef>
                          <a:spcPts val="0"/>
                        </a:spcBef>
                        <a:spcAft>
                          <a:spcPts val="0"/>
                        </a:spcAft>
                        <a:buNone/>
                      </a:pPr>
                      <a:r>
                        <a:rPr lang="en-US">
                          <a:solidFill>
                            <a:schemeClr val="accent1"/>
                          </a:solidFill>
                          <a:latin typeface="Sora"/>
                          <a:ea typeface="Sora"/>
                          <a:cs typeface="Sora"/>
                          <a:sym typeface="Sora"/>
                        </a:rPr>
                        <a:t>n(smoker ⋂ BMI&gt;25)= 219</a:t>
                      </a:r>
                      <a:endParaRPr>
                        <a:solidFill>
                          <a:schemeClr val="accent1"/>
                        </a:solidFill>
                        <a:latin typeface="Sora"/>
                        <a:ea typeface="Sora"/>
                        <a:cs typeface="Sora"/>
                        <a:sym typeface="Sora"/>
                      </a:endParaRPr>
                    </a:p>
                    <a:p>
                      <a:pPr indent="0" lvl="0" marL="0" rtl="0" algn="l">
                        <a:spcBef>
                          <a:spcPts val="0"/>
                        </a:spcBef>
                        <a:spcAft>
                          <a:spcPts val="0"/>
                        </a:spcAft>
                        <a:buNone/>
                      </a:pPr>
                      <a:r>
                        <a:rPr lang="en-US">
                          <a:solidFill>
                            <a:schemeClr val="accent1"/>
                          </a:solidFill>
                          <a:latin typeface="Sora"/>
                          <a:ea typeface="Sora"/>
                          <a:cs typeface="Sora"/>
                          <a:sym typeface="Sora"/>
                        </a:rPr>
                        <a:t>n(smoker ⋂ BMI&gt;25 ⋂ charges&gt;16.7k)= 215</a:t>
                      </a:r>
                      <a:endParaRPr>
                        <a:solidFill>
                          <a:schemeClr val="accent1"/>
                        </a:solidFill>
                        <a:latin typeface="Sora"/>
                        <a:ea typeface="Sora"/>
                        <a:cs typeface="Sora"/>
                        <a:sym typeface="Sora"/>
                      </a:endParaRPr>
                    </a:p>
                    <a:p>
                      <a:pPr indent="0" lvl="0" marL="0" rtl="0" algn="l">
                        <a:spcBef>
                          <a:spcPts val="0"/>
                        </a:spcBef>
                        <a:spcAft>
                          <a:spcPts val="0"/>
                        </a:spcAft>
                        <a:buNone/>
                      </a:pPr>
                      <a:r>
                        <a:rPr lang="en-US">
                          <a:solidFill>
                            <a:schemeClr val="accent1"/>
                          </a:solidFill>
                          <a:latin typeface="Sora"/>
                          <a:ea typeface="Sora"/>
                          <a:cs typeface="Sora"/>
                          <a:sym typeface="Sora"/>
                        </a:rPr>
                        <a:t>P(charges&gt;16.7k | smoker ⋂ BMI&gt;25)= </a:t>
                      </a:r>
                      <a:r>
                        <a:rPr b="1" lang="en-US">
                          <a:solidFill>
                            <a:schemeClr val="accent1"/>
                          </a:solidFill>
                          <a:latin typeface="Sora"/>
                          <a:ea typeface="Sora"/>
                          <a:cs typeface="Sora"/>
                          <a:sym typeface="Sora"/>
                        </a:rPr>
                        <a:t>0.98</a:t>
                      </a:r>
                      <a:endParaRPr b="1">
                        <a:solidFill>
                          <a:schemeClr val="accent1"/>
                        </a:solidFill>
                        <a:latin typeface="Sora"/>
                        <a:ea typeface="Sora"/>
                        <a:cs typeface="Sora"/>
                        <a:sym typeface="Sora"/>
                      </a:endParaRPr>
                    </a:p>
                  </a:txBody>
                  <a:tcPr marT="91425" marB="91425" marR="91425" marL="91425"/>
                </a:tc>
                <a:tc>
                  <a:txBody>
                    <a:bodyPr/>
                    <a:lstStyle/>
                    <a:p>
                      <a:pPr indent="0" lvl="0" marL="0" rtl="0" algn="l">
                        <a:spcBef>
                          <a:spcPts val="0"/>
                        </a:spcBef>
                        <a:spcAft>
                          <a:spcPts val="0"/>
                        </a:spcAft>
                        <a:buNone/>
                      </a:pPr>
                      <a:r>
                        <a:rPr lang="en-US">
                          <a:solidFill>
                            <a:schemeClr val="accent1"/>
                          </a:solidFill>
                          <a:latin typeface="Sora"/>
                          <a:ea typeface="Sora"/>
                          <a:cs typeface="Sora"/>
                          <a:sym typeface="Sora"/>
                        </a:rPr>
                        <a:t>n(nonsmoker ⋂ BMI&gt;25)= 872</a:t>
                      </a:r>
                      <a:endParaRPr>
                        <a:solidFill>
                          <a:schemeClr val="accent1"/>
                        </a:solidFill>
                        <a:latin typeface="Sora"/>
                        <a:ea typeface="Sora"/>
                        <a:cs typeface="Sora"/>
                        <a:sym typeface="Sora"/>
                      </a:endParaRPr>
                    </a:p>
                    <a:p>
                      <a:pPr indent="0" lvl="0" marL="0" rtl="0" algn="l">
                        <a:spcBef>
                          <a:spcPts val="0"/>
                        </a:spcBef>
                        <a:spcAft>
                          <a:spcPts val="0"/>
                        </a:spcAft>
                        <a:buNone/>
                      </a:pPr>
                      <a:r>
                        <a:rPr lang="en-US">
                          <a:solidFill>
                            <a:schemeClr val="accent1"/>
                          </a:solidFill>
                          <a:latin typeface="Sora"/>
                          <a:ea typeface="Sora"/>
                          <a:cs typeface="Sora"/>
                          <a:sym typeface="Sora"/>
                        </a:rPr>
                        <a:t>n(nonsmoker ⋂ BMI&gt;25 ⋂ charges&gt;16.7k)= 68</a:t>
                      </a:r>
                      <a:endParaRPr>
                        <a:solidFill>
                          <a:schemeClr val="accent1"/>
                        </a:solidFill>
                        <a:latin typeface="Sora"/>
                        <a:ea typeface="Sora"/>
                        <a:cs typeface="Sora"/>
                        <a:sym typeface="Sora"/>
                      </a:endParaRPr>
                    </a:p>
                    <a:p>
                      <a:pPr indent="0" lvl="0" marL="0" rtl="0" algn="l">
                        <a:spcBef>
                          <a:spcPts val="0"/>
                        </a:spcBef>
                        <a:spcAft>
                          <a:spcPts val="0"/>
                        </a:spcAft>
                        <a:buNone/>
                      </a:pPr>
                      <a:r>
                        <a:rPr lang="en-US">
                          <a:solidFill>
                            <a:schemeClr val="accent1"/>
                          </a:solidFill>
                          <a:latin typeface="Sora"/>
                          <a:ea typeface="Sora"/>
                          <a:cs typeface="Sora"/>
                          <a:sym typeface="Sora"/>
                        </a:rPr>
                        <a:t>P(charges&gt;16.7k | nonsmoker ⋂ BMI&gt;25)= </a:t>
                      </a:r>
                      <a:r>
                        <a:rPr b="1" lang="en-US">
                          <a:solidFill>
                            <a:schemeClr val="accent1"/>
                          </a:solidFill>
                          <a:latin typeface="Sora"/>
                          <a:ea typeface="Sora"/>
                          <a:cs typeface="Sora"/>
                          <a:sym typeface="Sora"/>
                        </a:rPr>
                        <a:t>0.08</a:t>
                      </a:r>
                      <a:endParaRPr b="1">
                        <a:solidFill>
                          <a:schemeClr val="accent1"/>
                        </a:solidFill>
                        <a:latin typeface="Sora"/>
                        <a:ea typeface="Sora"/>
                        <a:cs typeface="Sora"/>
                        <a:sym typeface="Sora"/>
                      </a:endParaRPr>
                    </a:p>
                  </a:txBody>
                  <a:tcPr marT="91425" marB="91425" marR="91425" marL="91425"/>
                </a:tc>
              </a:tr>
            </a:tbl>
          </a:graphicData>
        </a:graphic>
      </p:graphicFrame>
      <p:sp>
        <p:nvSpPr>
          <p:cNvPr id="388" name="Google Shape;388;g162bd6e2f2f_0_245"/>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Q&amp;A</a:t>
            </a:r>
            <a:endParaRPr/>
          </a:p>
        </p:txBody>
      </p:sp>
      <p:sp>
        <p:nvSpPr>
          <p:cNvPr id="389" name="Google Shape;389;g162bd6e2f2f_0_245"/>
          <p:cNvSpPr txBox="1"/>
          <p:nvPr/>
        </p:nvSpPr>
        <p:spPr>
          <a:xfrm>
            <a:off x="401515" y="1584375"/>
            <a:ext cx="11388900" cy="3387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00000"/>
              </a:lnSpc>
              <a:spcBef>
                <a:spcPts val="0"/>
              </a:spcBef>
              <a:spcAft>
                <a:spcPts val="0"/>
              </a:spcAft>
              <a:buClr>
                <a:srgbClr val="103864"/>
              </a:buClr>
              <a:buSzPts val="1600"/>
              <a:buFont typeface="Sora"/>
              <a:buAutoNum type="arabicPeriod" startAt="3"/>
            </a:pPr>
            <a:r>
              <a:rPr b="1" lang="en-US" sz="1600">
                <a:solidFill>
                  <a:srgbClr val="103864"/>
                </a:solidFill>
                <a:latin typeface="Sora"/>
                <a:ea typeface="Sora"/>
                <a:cs typeface="Sora"/>
                <a:sym typeface="Sora"/>
              </a:rPr>
              <a:t>Which one is more likely to happen between the two condition below:</a:t>
            </a:r>
            <a:endParaRPr b="1" sz="1800">
              <a:solidFill>
                <a:srgbClr val="103864"/>
              </a:solidFill>
              <a:latin typeface="Sora"/>
              <a:ea typeface="Sora"/>
              <a:cs typeface="Sora"/>
              <a:sym typeface="Sora"/>
            </a:endParaRPr>
          </a:p>
        </p:txBody>
      </p:sp>
      <p:sp>
        <p:nvSpPr>
          <p:cNvPr id="390" name="Google Shape;390;g162bd6e2f2f_0_245"/>
          <p:cNvSpPr txBox="1"/>
          <p:nvPr/>
        </p:nvSpPr>
        <p:spPr>
          <a:xfrm>
            <a:off x="858725" y="5394375"/>
            <a:ext cx="109317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a:solidFill>
                  <a:schemeClr val="accent1"/>
                </a:solidFill>
                <a:latin typeface="Sora"/>
                <a:ea typeface="Sora"/>
                <a:cs typeface="Sora"/>
                <a:sym typeface="Sora"/>
              </a:rPr>
              <a:t>Policyholders who is a smoker with BMI &gt;25 is more likely to have medical charges above 16.7k compared to policyholders who is a nonsmoker with BMI &gt;25</a:t>
            </a:r>
            <a:endParaRPr b="1">
              <a:solidFill>
                <a:schemeClr val="accent1"/>
              </a:solidFill>
              <a:latin typeface="Sora"/>
              <a:ea typeface="Sora"/>
              <a:cs typeface="Sora"/>
              <a:sym typeface="Sora"/>
            </a:endParaRPr>
          </a:p>
        </p:txBody>
      </p:sp>
      <p:pic>
        <p:nvPicPr>
          <p:cNvPr id="391" name="Google Shape;391;g162bd6e2f2f_0_245"/>
          <p:cNvPicPr preferRelativeResize="0"/>
          <p:nvPr/>
        </p:nvPicPr>
        <p:blipFill>
          <a:blip r:embed="rId3">
            <a:alphaModFix/>
          </a:blip>
          <a:stretch>
            <a:fillRect/>
          </a:stretch>
        </p:blipFill>
        <p:spPr>
          <a:xfrm>
            <a:off x="1067921" y="3017246"/>
            <a:ext cx="4313100" cy="1282950"/>
          </a:xfrm>
          <a:prstGeom prst="rect">
            <a:avLst/>
          </a:prstGeom>
          <a:noFill/>
          <a:ln>
            <a:noFill/>
          </a:ln>
        </p:spPr>
      </p:pic>
      <p:pic>
        <p:nvPicPr>
          <p:cNvPr id="392" name="Google Shape;392;g162bd6e2f2f_0_245"/>
          <p:cNvPicPr preferRelativeResize="0"/>
          <p:nvPr/>
        </p:nvPicPr>
        <p:blipFill>
          <a:blip r:embed="rId4">
            <a:alphaModFix/>
          </a:blip>
          <a:stretch>
            <a:fillRect/>
          </a:stretch>
        </p:blipFill>
        <p:spPr>
          <a:xfrm>
            <a:off x="5904163" y="3015925"/>
            <a:ext cx="4315968" cy="128560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graphicFrame>
        <p:nvGraphicFramePr>
          <p:cNvPr id="397" name="Google Shape;397;g162bd6e2f2f_0_262"/>
          <p:cNvGraphicFramePr/>
          <p:nvPr/>
        </p:nvGraphicFramePr>
        <p:xfrm>
          <a:off x="858725" y="2022975"/>
          <a:ext cx="3000000" cy="3000000"/>
        </p:xfrm>
        <a:graphic>
          <a:graphicData uri="http://schemas.openxmlformats.org/drawingml/2006/table">
            <a:tbl>
              <a:tblPr>
                <a:noFill/>
                <a:tableStyleId>{1A401D64-61F9-4CE6-A506-6D88776DC322}</a:tableStyleId>
              </a:tblPr>
              <a:tblGrid>
                <a:gridCol w="4753875"/>
                <a:gridCol w="4911950"/>
              </a:tblGrid>
              <a:tr h="765600">
                <a:tc>
                  <a:txBody>
                    <a:bodyPr/>
                    <a:lstStyle/>
                    <a:p>
                      <a:pPr indent="0" lvl="0" marL="0" rtl="0" algn="l">
                        <a:spcBef>
                          <a:spcPts val="0"/>
                        </a:spcBef>
                        <a:spcAft>
                          <a:spcPts val="0"/>
                        </a:spcAft>
                        <a:buNone/>
                      </a:pPr>
                      <a:r>
                        <a:rPr lang="en-US" sz="1600">
                          <a:solidFill>
                            <a:srgbClr val="103864"/>
                          </a:solidFill>
                          <a:latin typeface="Sora"/>
                          <a:ea typeface="Sora"/>
                          <a:cs typeface="Sora"/>
                          <a:sym typeface="Sora"/>
                        </a:rPr>
                        <a:t>Policyholders who is a </a:t>
                      </a:r>
                      <a:r>
                        <a:rPr b="1" lang="en-US" sz="1600">
                          <a:solidFill>
                            <a:srgbClr val="103864"/>
                          </a:solidFill>
                          <a:latin typeface="Sora"/>
                          <a:ea typeface="Sora"/>
                          <a:cs typeface="Sora"/>
                          <a:sym typeface="Sora"/>
                        </a:rPr>
                        <a:t>smoker </a:t>
                      </a:r>
                      <a:r>
                        <a:rPr lang="en-US" sz="1600">
                          <a:solidFill>
                            <a:srgbClr val="103864"/>
                          </a:solidFill>
                          <a:latin typeface="Sora"/>
                          <a:ea typeface="Sora"/>
                          <a:cs typeface="Sora"/>
                          <a:sym typeface="Sora"/>
                        </a:rPr>
                        <a:t>with </a:t>
                      </a:r>
                      <a:r>
                        <a:rPr b="1" lang="en-US" sz="1600">
                          <a:solidFill>
                            <a:srgbClr val="103864"/>
                          </a:solidFill>
                          <a:latin typeface="Sora"/>
                          <a:ea typeface="Sora"/>
                          <a:cs typeface="Sora"/>
                          <a:sym typeface="Sora"/>
                        </a:rPr>
                        <a:t>BMI below 25</a:t>
                      </a:r>
                      <a:r>
                        <a:rPr lang="en-US" sz="1600">
                          <a:solidFill>
                            <a:srgbClr val="103864"/>
                          </a:solidFill>
                          <a:latin typeface="Sora"/>
                          <a:ea typeface="Sora"/>
                          <a:cs typeface="Sora"/>
                          <a:sym typeface="Sora"/>
                        </a:rPr>
                        <a:t> to have medical charges above 16.7k</a:t>
                      </a:r>
                      <a:endParaRPr/>
                    </a:p>
                  </a:txBody>
                  <a:tcPr marT="91425" marB="91425" marR="91425" marL="91425"/>
                </a:tc>
                <a:tc>
                  <a:txBody>
                    <a:bodyPr/>
                    <a:lstStyle/>
                    <a:p>
                      <a:pPr indent="0" lvl="0" marL="0" rtl="0" algn="l">
                        <a:spcBef>
                          <a:spcPts val="0"/>
                        </a:spcBef>
                        <a:spcAft>
                          <a:spcPts val="0"/>
                        </a:spcAft>
                        <a:buNone/>
                      </a:pPr>
                      <a:r>
                        <a:rPr lang="en-US" sz="1600">
                          <a:solidFill>
                            <a:srgbClr val="103864"/>
                          </a:solidFill>
                          <a:latin typeface="Sora"/>
                          <a:ea typeface="Sora"/>
                          <a:cs typeface="Sora"/>
                          <a:sym typeface="Sora"/>
                        </a:rPr>
                        <a:t>Policyholders who is a </a:t>
                      </a:r>
                      <a:r>
                        <a:rPr b="1" lang="en-US" sz="1600">
                          <a:solidFill>
                            <a:srgbClr val="103864"/>
                          </a:solidFill>
                          <a:latin typeface="Sora"/>
                          <a:ea typeface="Sora"/>
                          <a:cs typeface="Sora"/>
                          <a:sym typeface="Sora"/>
                        </a:rPr>
                        <a:t>nonsmoker </a:t>
                      </a:r>
                      <a:r>
                        <a:rPr lang="en-US" sz="1600">
                          <a:solidFill>
                            <a:srgbClr val="103864"/>
                          </a:solidFill>
                          <a:latin typeface="Sora"/>
                          <a:ea typeface="Sora"/>
                          <a:cs typeface="Sora"/>
                          <a:sym typeface="Sora"/>
                        </a:rPr>
                        <a:t>with </a:t>
                      </a:r>
                      <a:r>
                        <a:rPr b="1" lang="en-US" sz="1600">
                          <a:solidFill>
                            <a:srgbClr val="103864"/>
                          </a:solidFill>
                          <a:latin typeface="Sora"/>
                          <a:ea typeface="Sora"/>
                          <a:cs typeface="Sora"/>
                          <a:sym typeface="Sora"/>
                        </a:rPr>
                        <a:t>BMI below 25</a:t>
                      </a:r>
                      <a:r>
                        <a:rPr lang="en-US" sz="1600">
                          <a:solidFill>
                            <a:srgbClr val="103864"/>
                          </a:solidFill>
                          <a:latin typeface="Sora"/>
                          <a:ea typeface="Sora"/>
                          <a:cs typeface="Sora"/>
                          <a:sym typeface="Sora"/>
                        </a:rPr>
                        <a:t> to have medical charges above 16.7k</a:t>
                      </a:r>
                      <a:endParaRPr/>
                    </a:p>
                  </a:txBody>
                  <a:tcPr marT="91425" marB="91425" marR="91425" marL="91425"/>
                </a:tc>
              </a:tr>
              <a:tr h="14517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22925">
                <a:tc>
                  <a:txBody>
                    <a:bodyPr/>
                    <a:lstStyle/>
                    <a:p>
                      <a:pPr indent="0" lvl="0" marL="0" rtl="0" algn="l">
                        <a:spcBef>
                          <a:spcPts val="0"/>
                        </a:spcBef>
                        <a:spcAft>
                          <a:spcPts val="0"/>
                        </a:spcAft>
                        <a:buNone/>
                      </a:pPr>
                      <a:r>
                        <a:rPr lang="en-US">
                          <a:solidFill>
                            <a:schemeClr val="accent1"/>
                          </a:solidFill>
                          <a:latin typeface="Sora"/>
                          <a:ea typeface="Sora"/>
                          <a:cs typeface="Sora"/>
                          <a:sym typeface="Sora"/>
                        </a:rPr>
                        <a:t>n(smoker ⋂ BMI&lt;25)= 55</a:t>
                      </a:r>
                      <a:endParaRPr>
                        <a:solidFill>
                          <a:schemeClr val="accent1"/>
                        </a:solidFill>
                        <a:latin typeface="Sora"/>
                        <a:ea typeface="Sora"/>
                        <a:cs typeface="Sora"/>
                        <a:sym typeface="Sora"/>
                      </a:endParaRPr>
                    </a:p>
                    <a:p>
                      <a:pPr indent="0" lvl="0" marL="0" rtl="0" algn="l">
                        <a:spcBef>
                          <a:spcPts val="0"/>
                        </a:spcBef>
                        <a:spcAft>
                          <a:spcPts val="0"/>
                        </a:spcAft>
                        <a:buNone/>
                      </a:pPr>
                      <a:r>
                        <a:rPr lang="en-US">
                          <a:solidFill>
                            <a:schemeClr val="accent1"/>
                          </a:solidFill>
                          <a:latin typeface="Sora"/>
                          <a:ea typeface="Sora"/>
                          <a:cs typeface="Sora"/>
                          <a:sym typeface="Sora"/>
                        </a:rPr>
                        <a:t>n(smoker ⋂ BMI&lt;25 ⋂ charges&gt;16.7k)= 39</a:t>
                      </a:r>
                      <a:endParaRPr>
                        <a:solidFill>
                          <a:schemeClr val="accent1"/>
                        </a:solidFill>
                        <a:latin typeface="Sora"/>
                        <a:ea typeface="Sora"/>
                        <a:cs typeface="Sora"/>
                        <a:sym typeface="Sora"/>
                      </a:endParaRPr>
                    </a:p>
                    <a:p>
                      <a:pPr indent="0" lvl="0" marL="0" rtl="0" algn="l">
                        <a:spcBef>
                          <a:spcPts val="0"/>
                        </a:spcBef>
                        <a:spcAft>
                          <a:spcPts val="0"/>
                        </a:spcAft>
                        <a:buNone/>
                      </a:pPr>
                      <a:r>
                        <a:rPr lang="en-US">
                          <a:solidFill>
                            <a:schemeClr val="accent1"/>
                          </a:solidFill>
                          <a:latin typeface="Sora"/>
                          <a:ea typeface="Sora"/>
                          <a:cs typeface="Sora"/>
                          <a:sym typeface="Sora"/>
                        </a:rPr>
                        <a:t>P(charges&gt;16.7k | smoker ⋂ BMI&lt;25)= </a:t>
                      </a:r>
                      <a:r>
                        <a:rPr b="1" lang="en-US">
                          <a:solidFill>
                            <a:schemeClr val="accent1"/>
                          </a:solidFill>
                          <a:latin typeface="Sora"/>
                          <a:ea typeface="Sora"/>
                          <a:cs typeface="Sora"/>
                          <a:sym typeface="Sora"/>
                        </a:rPr>
                        <a:t>0.71</a:t>
                      </a:r>
                      <a:endParaRPr b="1">
                        <a:solidFill>
                          <a:schemeClr val="accent1"/>
                        </a:solidFill>
                        <a:latin typeface="Sora"/>
                        <a:ea typeface="Sora"/>
                        <a:cs typeface="Sora"/>
                        <a:sym typeface="Sora"/>
                      </a:endParaRPr>
                    </a:p>
                  </a:txBody>
                  <a:tcPr marT="91425" marB="91425" marR="91425" marL="91425"/>
                </a:tc>
                <a:tc>
                  <a:txBody>
                    <a:bodyPr/>
                    <a:lstStyle/>
                    <a:p>
                      <a:pPr indent="0" lvl="0" marL="0" rtl="0" algn="l">
                        <a:spcBef>
                          <a:spcPts val="0"/>
                        </a:spcBef>
                        <a:spcAft>
                          <a:spcPts val="0"/>
                        </a:spcAft>
                        <a:buNone/>
                      </a:pPr>
                      <a:r>
                        <a:rPr lang="en-US">
                          <a:solidFill>
                            <a:schemeClr val="accent1"/>
                          </a:solidFill>
                          <a:latin typeface="Sora"/>
                          <a:ea typeface="Sora"/>
                          <a:cs typeface="Sora"/>
                          <a:sym typeface="Sora"/>
                        </a:rPr>
                        <a:t>n(nonsmoker ⋂ BMI&lt;25)= 190</a:t>
                      </a:r>
                      <a:endParaRPr>
                        <a:solidFill>
                          <a:schemeClr val="accent1"/>
                        </a:solidFill>
                        <a:latin typeface="Sora"/>
                        <a:ea typeface="Sora"/>
                        <a:cs typeface="Sora"/>
                        <a:sym typeface="Sora"/>
                      </a:endParaRPr>
                    </a:p>
                    <a:p>
                      <a:pPr indent="0" lvl="0" marL="0" rtl="0" algn="l">
                        <a:spcBef>
                          <a:spcPts val="0"/>
                        </a:spcBef>
                        <a:spcAft>
                          <a:spcPts val="0"/>
                        </a:spcAft>
                        <a:buNone/>
                      </a:pPr>
                      <a:r>
                        <a:rPr lang="en-US">
                          <a:solidFill>
                            <a:schemeClr val="accent1"/>
                          </a:solidFill>
                          <a:latin typeface="Sora"/>
                          <a:ea typeface="Sora"/>
                          <a:cs typeface="Sora"/>
                          <a:sym typeface="Sora"/>
                        </a:rPr>
                        <a:t>n(nonsmoker ⋂ BMI&lt;25 ⋂ charges&gt;16.7k)= 12</a:t>
                      </a:r>
                      <a:endParaRPr>
                        <a:solidFill>
                          <a:schemeClr val="accent1"/>
                        </a:solidFill>
                        <a:latin typeface="Sora"/>
                        <a:ea typeface="Sora"/>
                        <a:cs typeface="Sora"/>
                        <a:sym typeface="Sora"/>
                      </a:endParaRPr>
                    </a:p>
                    <a:p>
                      <a:pPr indent="0" lvl="0" marL="0" rtl="0" algn="l">
                        <a:spcBef>
                          <a:spcPts val="0"/>
                        </a:spcBef>
                        <a:spcAft>
                          <a:spcPts val="0"/>
                        </a:spcAft>
                        <a:buNone/>
                      </a:pPr>
                      <a:r>
                        <a:rPr lang="en-US">
                          <a:solidFill>
                            <a:schemeClr val="accent1"/>
                          </a:solidFill>
                          <a:latin typeface="Sora"/>
                          <a:ea typeface="Sora"/>
                          <a:cs typeface="Sora"/>
                          <a:sym typeface="Sora"/>
                        </a:rPr>
                        <a:t>P(charges&gt;16.7k | nonsmoker ⋂ BMI&lt;25)= </a:t>
                      </a:r>
                      <a:r>
                        <a:rPr b="1" lang="en-US">
                          <a:solidFill>
                            <a:schemeClr val="accent1"/>
                          </a:solidFill>
                          <a:latin typeface="Sora"/>
                          <a:ea typeface="Sora"/>
                          <a:cs typeface="Sora"/>
                          <a:sym typeface="Sora"/>
                        </a:rPr>
                        <a:t>0.06</a:t>
                      </a:r>
                      <a:endParaRPr b="1">
                        <a:solidFill>
                          <a:schemeClr val="accent1"/>
                        </a:solidFill>
                        <a:latin typeface="Sora"/>
                        <a:ea typeface="Sora"/>
                        <a:cs typeface="Sora"/>
                        <a:sym typeface="Sora"/>
                      </a:endParaRPr>
                    </a:p>
                  </a:txBody>
                  <a:tcPr marT="91425" marB="91425" marR="91425" marL="91425"/>
                </a:tc>
              </a:tr>
            </a:tbl>
          </a:graphicData>
        </a:graphic>
      </p:graphicFrame>
      <p:sp>
        <p:nvSpPr>
          <p:cNvPr id="398" name="Google Shape;398;g162bd6e2f2f_0_262"/>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Q&amp;A</a:t>
            </a:r>
            <a:endParaRPr/>
          </a:p>
        </p:txBody>
      </p:sp>
      <p:sp>
        <p:nvSpPr>
          <p:cNvPr id="399" name="Google Shape;399;g162bd6e2f2f_0_262"/>
          <p:cNvSpPr txBox="1"/>
          <p:nvPr/>
        </p:nvSpPr>
        <p:spPr>
          <a:xfrm>
            <a:off x="401515" y="1584375"/>
            <a:ext cx="11388900" cy="3387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00000"/>
              </a:lnSpc>
              <a:spcBef>
                <a:spcPts val="0"/>
              </a:spcBef>
              <a:spcAft>
                <a:spcPts val="0"/>
              </a:spcAft>
              <a:buClr>
                <a:srgbClr val="103864"/>
              </a:buClr>
              <a:buSzPts val="1600"/>
              <a:buFont typeface="Sora"/>
              <a:buAutoNum type="arabicPeriod" startAt="4"/>
            </a:pPr>
            <a:r>
              <a:rPr b="1" lang="en-US" sz="1600">
                <a:solidFill>
                  <a:srgbClr val="103864"/>
                </a:solidFill>
                <a:latin typeface="Sora"/>
                <a:ea typeface="Sora"/>
                <a:cs typeface="Sora"/>
                <a:sym typeface="Sora"/>
              </a:rPr>
              <a:t>Which one is more likely to happen between the two condition below:</a:t>
            </a:r>
            <a:endParaRPr b="1" sz="1800">
              <a:solidFill>
                <a:srgbClr val="103864"/>
              </a:solidFill>
              <a:latin typeface="Sora"/>
              <a:ea typeface="Sora"/>
              <a:cs typeface="Sora"/>
              <a:sym typeface="Sora"/>
            </a:endParaRPr>
          </a:p>
        </p:txBody>
      </p:sp>
      <p:sp>
        <p:nvSpPr>
          <p:cNvPr id="400" name="Google Shape;400;g162bd6e2f2f_0_262"/>
          <p:cNvSpPr txBox="1"/>
          <p:nvPr/>
        </p:nvSpPr>
        <p:spPr>
          <a:xfrm>
            <a:off x="858725" y="5394375"/>
            <a:ext cx="109317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a:solidFill>
                  <a:schemeClr val="accent1"/>
                </a:solidFill>
                <a:latin typeface="Sora"/>
                <a:ea typeface="Sora"/>
                <a:cs typeface="Sora"/>
                <a:sym typeface="Sora"/>
              </a:rPr>
              <a:t>Policyholders who is a smoker with BMI &lt;25 is more likely to have medical charges above 16.7k compared to policyholders who is a nonsmoker with BMI &lt;25</a:t>
            </a:r>
            <a:endParaRPr b="1">
              <a:solidFill>
                <a:schemeClr val="accent1"/>
              </a:solidFill>
              <a:latin typeface="Sora"/>
              <a:ea typeface="Sora"/>
              <a:cs typeface="Sora"/>
              <a:sym typeface="Sora"/>
            </a:endParaRPr>
          </a:p>
        </p:txBody>
      </p:sp>
      <p:pic>
        <p:nvPicPr>
          <p:cNvPr id="401" name="Google Shape;401;g162bd6e2f2f_0_262"/>
          <p:cNvPicPr preferRelativeResize="0"/>
          <p:nvPr/>
        </p:nvPicPr>
        <p:blipFill>
          <a:blip r:embed="rId3">
            <a:alphaModFix/>
          </a:blip>
          <a:stretch>
            <a:fillRect/>
          </a:stretch>
        </p:blipFill>
        <p:spPr>
          <a:xfrm>
            <a:off x="1089750" y="3000538"/>
            <a:ext cx="4315968" cy="1316370"/>
          </a:xfrm>
          <a:prstGeom prst="rect">
            <a:avLst/>
          </a:prstGeom>
          <a:noFill/>
          <a:ln>
            <a:noFill/>
          </a:ln>
        </p:spPr>
      </p:pic>
      <p:pic>
        <p:nvPicPr>
          <p:cNvPr id="402" name="Google Shape;402;g162bd6e2f2f_0_262"/>
          <p:cNvPicPr preferRelativeResize="0"/>
          <p:nvPr/>
        </p:nvPicPr>
        <p:blipFill>
          <a:blip r:embed="rId4">
            <a:alphaModFix/>
          </a:blip>
          <a:stretch>
            <a:fillRect/>
          </a:stretch>
        </p:blipFill>
        <p:spPr>
          <a:xfrm>
            <a:off x="5911663" y="3032912"/>
            <a:ext cx="4315968" cy="12516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162bd6e2f2f_0_280"/>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Probability to have medical charges above 16.7k (Q3)</a:t>
            </a:r>
            <a:endParaRPr/>
          </a:p>
        </p:txBody>
      </p:sp>
      <p:graphicFrame>
        <p:nvGraphicFramePr>
          <p:cNvPr id="408" name="Google Shape;408;g162bd6e2f2f_0_280"/>
          <p:cNvGraphicFramePr/>
          <p:nvPr/>
        </p:nvGraphicFramePr>
        <p:xfrm>
          <a:off x="952500" y="1943100"/>
          <a:ext cx="3000000" cy="3000000"/>
        </p:xfrm>
        <a:graphic>
          <a:graphicData uri="http://schemas.openxmlformats.org/drawingml/2006/table">
            <a:tbl>
              <a:tblPr>
                <a:noFill/>
                <a:tableStyleId>{1A401D64-61F9-4CE6-A506-6D88776DC322}</a:tableStyleId>
              </a:tblPr>
              <a:tblGrid>
                <a:gridCol w="3429000"/>
                <a:gridCol w="3429000"/>
                <a:gridCol w="3429000"/>
              </a:tblGrid>
              <a:tr h="381000">
                <a:tc>
                  <a:txBody>
                    <a:bodyPr/>
                    <a:lstStyle/>
                    <a:p>
                      <a:pPr indent="0" lvl="0" marL="0" rtl="0" algn="l">
                        <a:spcBef>
                          <a:spcPts val="0"/>
                        </a:spcBef>
                        <a:spcAft>
                          <a:spcPts val="0"/>
                        </a:spcAft>
                        <a:buClr>
                          <a:schemeClr val="dk1"/>
                        </a:buClr>
                        <a:buSzPts val="1100"/>
                        <a:buFont typeface="Arial"/>
                        <a:buNone/>
                      </a:pPr>
                      <a:r>
                        <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US" sz="1600">
                          <a:solidFill>
                            <a:srgbClr val="103864"/>
                          </a:solidFill>
                          <a:latin typeface="Sora"/>
                          <a:ea typeface="Sora"/>
                          <a:cs typeface="Sora"/>
                          <a:sym typeface="Sora"/>
                        </a:rPr>
                        <a:t>BMI &gt; 25</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600">
                          <a:solidFill>
                            <a:srgbClr val="103864"/>
                          </a:solidFill>
                          <a:latin typeface="Sora"/>
                          <a:ea typeface="Sora"/>
                          <a:cs typeface="Sora"/>
                          <a:sym typeface="Sora"/>
                        </a:rPr>
                        <a:t>BMI &lt; 25</a:t>
                      </a:r>
                      <a:endParaRPr b="1" sz="1600">
                        <a:solidFill>
                          <a:srgbClr val="103864"/>
                        </a:solidFill>
                        <a:latin typeface="Sora"/>
                        <a:ea typeface="Sora"/>
                        <a:cs typeface="Sora"/>
                        <a:sym typeface="S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b="1" lang="en-US" sz="1600">
                          <a:solidFill>
                            <a:srgbClr val="103864"/>
                          </a:solidFill>
                          <a:latin typeface="Sora"/>
                          <a:ea typeface="Sora"/>
                          <a:cs typeface="Sora"/>
                          <a:sym typeface="Sora"/>
                        </a:rPr>
                        <a:t>Smokers</a:t>
                      </a:r>
                      <a:endParaRPr b="1"/>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solidFill>
                            <a:schemeClr val="accent1"/>
                          </a:solidFill>
                          <a:latin typeface="Sora"/>
                          <a:ea typeface="Sora"/>
                          <a:cs typeface="Sora"/>
                          <a:sym typeface="Sora"/>
                        </a:rPr>
                        <a:t>0.98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accent1"/>
                          </a:solidFill>
                          <a:latin typeface="Sora"/>
                          <a:ea typeface="Sora"/>
                          <a:cs typeface="Sora"/>
                          <a:sym typeface="Sora"/>
                        </a:rPr>
                        <a:t>0.71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b="1" lang="en-US" sz="1600">
                          <a:solidFill>
                            <a:srgbClr val="103864"/>
                          </a:solidFill>
                          <a:latin typeface="Sora"/>
                          <a:ea typeface="Sora"/>
                          <a:cs typeface="Sora"/>
                          <a:sym typeface="Sora"/>
                        </a:rPr>
                        <a:t>Nonsmokers</a:t>
                      </a:r>
                      <a:endParaRPr b="1"/>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solidFill>
                            <a:schemeClr val="accent1"/>
                          </a:solidFill>
                          <a:latin typeface="Sora"/>
                          <a:ea typeface="Sora"/>
                          <a:cs typeface="Sora"/>
                          <a:sym typeface="Sora"/>
                        </a:rPr>
                        <a:t>0.08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accent1"/>
                          </a:solidFill>
                          <a:latin typeface="Sora"/>
                          <a:ea typeface="Sora"/>
                          <a:cs typeface="Sora"/>
                          <a:sym typeface="Sora"/>
                        </a:rPr>
                        <a:t>0.06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09" name="Google Shape;409;g162bd6e2f2f_0_280"/>
          <p:cNvSpPr txBox="1"/>
          <p:nvPr/>
        </p:nvSpPr>
        <p:spPr>
          <a:xfrm>
            <a:off x="858725" y="3565575"/>
            <a:ext cx="109317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a:solidFill>
                  <a:schemeClr val="accent1"/>
                </a:solidFill>
                <a:latin typeface="Sora"/>
                <a:ea typeface="Sora"/>
                <a:cs typeface="Sora"/>
                <a:sym typeface="Sora"/>
              </a:rPr>
              <a:t>Smoker status have higher influence in determining if the value of charges is above the 3rd quartile (16.7k).</a:t>
            </a:r>
            <a:endParaRPr b="1">
              <a:solidFill>
                <a:schemeClr val="accent1"/>
              </a:solidFill>
              <a:latin typeface="Sora"/>
              <a:ea typeface="Sora"/>
              <a:cs typeface="Sora"/>
              <a:sym typeface="Sor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62bd6e2f2f_0_292"/>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Analysis</a:t>
            </a:r>
            <a:endParaRPr/>
          </a:p>
        </p:txBody>
      </p:sp>
      <p:sp>
        <p:nvSpPr>
          <p:cNvPr id="415" name="Google Shape;415;g162bd6e2f2f_0_292"/>
          <p:cNvSpPr txBox="1"/>
          <p:nvPr/>
        </p:nvSpPr>
        <p:spPr>
          <a:xfrm>
            <a:off x="401515" y="1584375"/>
            <a:ext cx="11388900" cy="19395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93% of smoker policyholders have their charges above the 3rd quartile </a:t>
            </a:r>
            <a:r>
              <a:rPr lang="en-US" sz="2000">
                <a:solidFill>
                  <a:srgbClr val="103864"/>
                </a:solidFill>
                <a:latin typeface="Sora"/>
                <a:ea typeface="Sora"/>
                <a:cs typeface="Sora"/>
                <a:sym typeface="Sora"/>
              </a:rPr>
              <a:t>(16.7k)</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8% </a:t>
            </a:r>
            <a:r>
              <a:rPr lang="en-US" sz="2000">
                <a:solidFill>
                  <a:srgbClr val="103864"/>
                </a:solidFill>
                <a:latin typeface="Sora"/>
                <a:ea typeface="Sora"/>
                <a:cs typeface="Sora"/>
                <a:sym typeface="Sora"/>
              </a:rPr>
              <a:t> nonsmoker policyholders have their charges above the 3rd quartile (16.7k)</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BMI value does not have significant influence on determining if the charges is above the 3rd quartile </a:t>
            </a:r>
            <a:r>
              <a:rPr lang="en-US" sz="2000">
                <a:solidFill>
                  <a:srgbClr val="103864"/>
                </a:solidFill>
                <a:latin typeface="Sora"/>
                <a:ea typeface="Sora"/>
                <a:cs typeface="Sora"/>
                <a:sym typeface="Sora"/>
              </a:rPr>
              <a:t>(16.7k)</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Smoker status have </a:t>
            </a:r>
            <a:r>
              <a:rPr lang="en-US" sz="2000">
                <a:solidFill>
                  <a:srgbClr val="103864"/>
                </a:solidFill>
                <a:latin typeface="Sora"/>
                <a:ea typeface="Sora"/>
                <a:cs typeface="Sora"/>
                <a:sym typeface="Sora"/>
              </a:rPr>
              <a:t>significant </a:t>
            </a:r>
            <a:r>
              <a:rPr lang="en-US" sz="2000">
                <a:solidFill>
                  <a:srgbClr val="103864"/>
                </a:solidFill>
                <a:latin typeface="Sora"/>
                <a:ea typeface="Sora"/>
                <a:cs typeface="Sora"/>
                <a:sym typeface="Sora"/>
              </a:rPr>
              <a:t>influence in determining if the value of charges is above the 3rd quartile (16.7k)</a:t>
            </a:r>
            <a:endParaRPr sz="2000">
              <a:solidFill>
                <a:srgbClr val="103864"/>
              </a:solidFill>
              <a:latin typeface="Sora"/>
              <a:ea typeface="Sora"/>
              <a:cs typeface="Sora"/>
              <a:sym typeface="Sor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5"/>
          <p:cNvSpPr txBox="1"/>
          <p:nvPr>
            <p:ph type="title"/>
          </p:nvPr>
        </p:nvSpPr>
        <p:spPr>
          <a:xfrm>
            <a:off x="316523" y="2691441"/>
            <a:ext cx="11582400" cy="89656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142ad2f6649_0_149"/>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Variables Correlation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142ad2f6649_0_15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3000"/>
              <a:t>Correlation between numerical variables </a:t>
            </a:r>
            <a:endParaRPr sz="3000"/>
          </a:p>
        </p:txBody>
      </p:sp>
      <p:sp>
        <p:nvSpPr>
          <p:cNvPr id="427" name="Google Shape;427;g142ad2f6649_0_154"/>
          <p:cNvSpPr txBox="1"/>
          <p:nvPr/>
        </p:nvSpPr>
        <p:spPr>
          <a:xfrm>
            <a:off x="401515" y="1584375"/>
            <a:ext cx="11388900" cy="42789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Clr>
                <a:srgbClr val="000000"/>
              </a:buClr>
              <a:buSzPts val="2000"/>
              <a:buFont typeface="Arial"/>
              <a:buNone/>
            </a:pPr>
            <a:r>
              <a:t/>
            </a:r>
            <a:endParaRPr b="0" i="0" sz="1700" u="none" cap="none" strike="noStrike">
              <a:solidFill>
                <a:srgbClr val="103864"/>
              </a:solidFill>
              <a:latin typeface="Sora"/>
              <a:ea typeface="Sora"/>
              <a:cs typeface="Sora"/>
              <a:sym typeface="Sora"/>
            </a:endParaRPr>
          </a:p>
          <a:p>
            <a:pPr indent="-336550" lvl="0" marL="457200" marR="0" rtl="0" algn="l">
              <a:lnSpc>
                <a:spcPct val="100000"/>
              </a:lnSpc>
              <a:spcBef>
                <a:spcPts val="0"/>
              </a:spcBef>
              <a:spcAft>
                <a:spcPts val="0"/>
              </a:spcAft>
              <a:buClr>
                <a:srgbClr val="103864"/>
              </a:buClr>
              <a:buSzPts val="1700"/>
              <a:buFont typeface="Sora"/>
              <a:buChar char="•"/>
            </a:pPr>
            <a:r>
              <a:rPr lang="en-US" sz="1700">
                <a:solidFill>
                  <a:srgbClr val="103864"/>
                </a:solidFill>
                <a:latin typeface="Sora"/>
                <a:ea typeface="Sora"/>
                <a:cs typeface="Sora"/>
                <a:sym typeface="Sora"/>
              </a:rPr>
              <a:t>To find pearson correlation coefficient between numerical variables, we can use pandas and seaborn</a:t>
            </a:r>
            <a:endParaRPr sz="1700">
              <a:solidFill>
                <a:srgbClr val="103864"/>
              </a:solidFill>
              <a:latin typeface="Sora"/>
              <a:ea typeface="Sora"/>
              <a:cs typeface="Sora"/>
              <a:sym typeface="Sora"/>
            </a:endParaRPr>
          </a:p>
          <a:p>
            <a:pPr indent="-336550" lvl="0" marL="457200" marR="0" rtl="0" algn="l">
              <a:lnSpc>
                <a:spcPct val="100000"/>
              </a:lnSpc>
              <a:spcBef>
                <a:spcPts val="0"/>
              </a:spcBef>
              <a:spcAft>
                <a:spcPts val="0"/>
              </a:spcAft>
              <a:buClr>
                <a:srgbClr val="103864"/>
              </a:buClr>
              <a:buSzPts val="1700"/>
              <a:buFont typeface="Sora"/>
              <a:buChar char="•"/>
            </a:pPr>
            <a:r>
              <a:t/>
            </a:r>
            <a:endParaRPr sz="1700">
              <a:solidFill>
                <a:srgbClr val="103864"/>
              </a:solidFill>
              <a:latin typeface="Sora"/>
              <a:ea typeface="Sora"/>
              <a:cs typeface="Sora"/>
              <a:sym typeface="Sora"/>
            </a:endParaRPr>
          </a:p>
          <a:p>
            <a:pPr indent="0" lvl="0" marL="457200" marR="0" rtl="0" algn="l">
              <a:lnSpc>
                <a:spcPct val="100000"/>
              </a:lnSpc>
              <a:spcBef>
                <a:spcPts val="0"/>
              </a:spcBef>
              <a:spcAft>
                <a:spcPts val="0"/>
              </a:spcAft>
              <a:buClr>
                <a:srgbClr val="000000"/>
              </a:buClr>
              <a:buSzPts val="2000"/>
              <a:buFont typeface="Arial"/>
              <a:buNone/>
            </a:pPr>
            <a:r>
              <a:t/>
            </a:r>
            <a:endParaRPr sz="1700">
              <a:solidFill>
                <a:srgbClr val="103864"/>
              </a:solidFill>
              <a:latin typeface="Sora"/>
              <a:ea typeface="Sora"/>
              <a:cs typeface="Sora"/>
              <a:sym typeface="Sora"/>
            </a:endParaRPr>
          </a:p>
          <a:p>
            <a:pPr indent="0" lvl="0" marL="457200" marR="0" rtl="0" algn="l">
              <a:lnSpc>
                <a:spcPct val="100000"/>
              </a:lnSpc>
              <a:spcBef>
                <a:spcPts val="0"/>
              </a:spcBef>
              <a:spcAft>
                <a:spcPts val="0"/>
              </a:spcAft>
              <a:buClr>
                <a:srgbClr val="000000"/>
              </a:buClr>
              <a:buSzPts val="2000"/>
              <a:buFont typeface="Arial"/>
              <a:buNone/>
            </a:pPr>
            <a:r>
              <a:t/>
            </a:r>
            <a:endParaRPr sz="1700">
              <a:solidFill>
                <a:srgbClr val="103864"/>
              </a:solidFill>
              <a:latin typeface="Sora"/>
              <a:ea typeface="Sora"/>
              <a:cs typeface="Sora"/>
              <a:sym typeface="Sora"/>
            </a:endParaRPr>
          </a:p>
          <a:p>
            <a:pPr indent="0" lvl="0" marL="457200" marR="0" rtl="0" algn="l">
              <a:lnSpc>
                <a:spcPct val="100000"/>
              </a:lnSpc>
              <a:spcBef>
                <a:spcPts val="0"/>
              </a:spcBef>
              <a:spcAft>
                <a:spcPts val="0"/>
              </a:spcAft>
              <a:buClr>
                <a:srgbClr val="000000"/>
              </a:buClr>
              <a:buSzPts val="2000"/>
              <a:buFont typeface="Arial"/>
              <a:buNone/>
            </a:pPr>
            <a:r>
              <a:t/>
            </a:r>
            <a:endParaRPr sz="1700">
              <a:solidFill>
                <a:srgbClr val="103864"/>
              </a:solidFill>
              <a:latin typeface="Sora"/>
              <a:ea typeface="Sora"/>
              <a:cs typeface="Sora"/>
              <a:sym typeface="Sora"/>
            </a:endParaRPr>
          </a:p>
          <a:p>
            <a:pPr indent="0" lvl="0" marL="457200" marR="0" rtl="0" algn="l">
              <a:lnSpc>
                <a:spcPct val="100000"/>
              </a:lnSpc>
              <a:spcBef>
                <a:spcPts val="0"/>
              </a:spcBef>
              <a:spcAft>
                <a:spcPts val="0"/>
              </a:spcAft>
              <a:buClr>
                <a:srgbClr val="000000"/>
              </a:buClr>
              <a:buSzPts val="2000"/>
              <a:buFont typeface="Arial"/>
              <a:buNone/>
            </a:pPr>
            <a:r>
              <a:t/>
            </a:r>
            <a:endParaRPr sz="1700">
              <a:solidFill>
                <a:srgbClr val="103864"/>
              </a:solidFill>
              <a:latin typeface="Sora"/>
              <a:ea typeface="Sora"/>
              <a:cs typeface="Sora"/>
              <a:sym typeface="Sora"/>
            </a:endParaRPr>
          </a:p>
          <a:p>
            <a:pPr indent="0" lvl="0" marL="457200" marR="0" rtl="0" algn="l">
              <a:lnSpc>
                <a:spcPct val="100000"/>
              </a:lnSpc>
              <a:spcBef>
                <a:spcPts val="0"/>
              </a:spcBef>
              <a:spcAft>
                <a:spcPts val="0"/>
              </a:spcAft>
              <a:buClr>
                <a:srgbClr val="000000"/>
              </a:buClr>
              <a:buSzPts val="2000"/>
              <a:buFont typeface="Arial"/>
              <a:buNone/>
            </a:pPr>
            <a:r>
              <a:t/>
            </a:r>
            <a:endParaRPr sz="1700">
              <a:solidFill>
                <a:srgbClr val="103864"/>
              </a:solidFill>
              <a:latin typeface="Sora"/>
              <a:ea typeface="Sora"/>
              <a:cs typeface="Sora"/>
              <a:sym typeface="Sora"/>
            </a:endParaRPr>
          </a:p>
          <a:p>
            <a:pPr indent="0" lvl="0" marL="457200" marR="0" rtl="0" algn="l">
              <a:lnSpc>
                <a:spcPct val="100000"/>
              </a:lnSpc>
              <a:spcBef>
                <a:spcPts val="0"/>
              </a:spcBef>
              <a:spcAft>
                <a:spcPts val="0"/>
              </a:spcAft>
              <a:buClr>
                <a:srgbClr val="000000"/>
              </a:buClr>
              <a:buSzPts val="2000"/>
              <a:buFont typeface="Arial"/>
              <a:buNone/>
            </a:pPr>
            <a:r>
              <a:t/>
            </a:r>
            <a:endParaRPr sz="1700">
              <a:solidFill>
                <a:srgbClr val="103864"/>
              </a:solidFill>
              <a:latin typeface="Sora"/>
              <a:ea typeface="Sora"/>
              <a:cs typeface="Sora"/>
              <a:sym typeface="Sora"/>
            </a:endParaRPr>
          </a:p>
          <a:p>
            <a:pPr indent="0" lvl="0" marL="457200" marR="0" rtl="0" algn="l">
              <a:lnSpc>
                <a:spcPct val="100000"/>
              </a:lnSpc>
              <a:spcBef>
                <a:spcPts val="0"/>
              </a:spcBef>
              <a:spcAft>
                <a:spcPts val="0"/>
              </a:spcAft>
              <a:buClr>
                <a:srgbClr val="000000"/>
              </a:buClr>
              <a:buSzPts val="2000"/>
              <a:buFont typeface="Arial"/>
              <a:buNone/>
            </a:pPr>
            <a:r>
              <a:t/>
            </a:r>
            <a:endParaRPr sz="1700">
              <a:solidFill>
                <a:srgbClr val="103864"/>
              </a:solidFill>
              <a:latin typeface="Sora"/>
              <a:ea typeface="Sora"/>
              <a:cs typeface="Sora"/>
              <a:sym typeface="Sora"/>
            </a:endParaRPr>
          </a:p>
          <a:p>
            <a:pPr indent="0" lvl="0" marL="457200" marR="0" rtl="0" algn="l">
              <a:lnSpc>
                <a:spcPct val="100000"/>
              </a:lnSpc>
              <a:spcBef>
                <a:spcPts val="0"/>
              </a:spcBef>
              <a:spcAft>
                <a:spcPts val="0"/>
              </a:spcAft>
              <a:buClr>
                <a:srgbClr val="000000"/>
              </a:buClr>
              <a:buSzPts val="2000"/>
              <a:buFont typeface="Arial"/>
              <a:buNone/>
            </a:pPr>
            <a:r>
              <a:t/>
            </a:r>
            <a:endParaRPr sz="1700">
              <a:solidFill>
                <a:srgbClr val="103864"/>
              </a:solidFill>
              <a:latin typeface="Sora"/>
              <a:ea typeface="Sora"/>
              <a:cs typeface="Sora"/>
              <a:sym typeface="Sora"/>
            </a:endParaRPr>
          </a:p>
          <a:p>
            <a:pPr indent="-336550" lvl="0" marL="457200" rtl="0" algn="l">
              <a:spcBef>
                <a:spcPts val="0"/>
              </a:spcBef>
              <a:spcAft>
                <a:spcPts val="0"/>
              </a:spcAft>
              <a:buClr>
                <a:srgbClr val="103864"/>
              </a:buClr>
              <a:buSzPts val="1700"/>
              <a:buFont typeface="Sora"/>
              <a:buChar char="•"/>
            </a:pPr>
            <a:r>
              <a:rPr lang="en-US" sz="1700">
                <a:solidFill>
                  <a:srgbClr val="103864"/>
                </a:solidFill>
                <a:latin typeface="Sora"/>
                <a:ea typeface="Sora"/>
                <a:cs typeface="Sora"/>
                <a:sym typeface="Sora"/>
              </a:rPr>
              <a:t>Based on the correlation coefficient value between age and charges have the highest correlation which is 0.3 (positive) and followed by </a:t>
            </a:r>
            <a:r>
              <a:rPr lang="en-US" sz="1700">
                <a:solidFill>
                  <a:srgbClr val="103864"/>
                </a:solidFill>
                <a:latin typeface="Sora"/>
                <a:ea typeface="Sora"/>
                <a:cs typeface="Sora"/>
                <a:sym typeface="Sora"/>
              </a:rPr>
              <a:t>BMI</a:t>
            </a:r>
            <a:r>
              <a:rPr lang="en-US" sz="1700">
                <a:solidFill>
                  <a:srgbClr val="103864"/>
                </a:solidFill>
                <a:latin typeface="Sora"/>
                <a:ea typeface="Sora"/>
                <a:cs typeface="Sora"/>
                <a:sym typeface="Sora"/>
              </a:rPr>
              <a:t> and charges with </a:t>
            </a:r>
            <a:r>
              <a:rPr lang="en-US" sz="1700">
                <a:solidFill>
                  <a:srgbClr val="103864"/>
                </a:solidFill>
                <a:latin typeface="Sora"/>
                <a:ea typeface="Sora"/>
                <a:cs typeface="Sora"/>
                <a:sym typeface="Sora"/>
              </a:rPr>
              <a:t>correlation coefficient value of 0.2 (positive).</a:t>
            </a:r>
            <a:endParaRPr sz="1700">
              <a:solidFill>
                <a:srgbClr val="103864"/>
              </a:solidFill>
              <a:latin typeface="Sora"/>
              <a:ea typeface="Sora"/>
              <a:cs typeface="Sora"/>
              <a:sym typeface="Sora"/>
            </a:endParaRPr>
          </a:p>
          <a:p>
            <a:pPr indent="0" lvl="0" marL="457200" marR="0" rtl="0" algn="l">
              <a:lnSpc>
                <a:spcPct val="100000"/>
              </a:lnSpc>
              <a:spcBef>
                <a:spcPts val="0"/>
              </a:spcBef>
              <a:spcAft>
                <a:spcPts val="0"/>
              </a:spcAft>
              <a:buNone/>
            </a:pPr>
            <a:r>
              <a:t/>
            </a:r>
            <a:endParaRPr b="0" i="0" sz="1700" u="none" cap="none" strike="noStrike">
              <a:solidFill>
                <a:srgbClr val="103864"/>
              </a:solidFill>
              <a:latin typeface="Sora"/>
              <a:ea typeface="Sora"/>
              <a:cs typeface="Sora"/>
              <a:sym typeface="Sora"/>
            </a:endParaRPr>
          </a:p>
        </p:txBody>
      </p:sp>
      <p:pic>
        <p:nvPicPr>
          <p:cNvPr id="428" name="Google Shape;428;g142ad2f6649_0_154"/>
          <p:cNvPicPr preferRelativeResize="0"/>
          <p:nvPr/>
        </p:nvPicPr>
        <p:blipFill>
          <a:blip r:embed="rId3">
            <a:alphaModFix/>
          </a:blip>
          <a:stretch>
            <a:fillRect/>
          </a:stretch>
        </p:blipFill>
        <p:spPr>
          <a:xfrm>
            <a:off x="1036700" y="2469275"/>
            <a:ext cx="3516475" cy="2125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15ff0d7a70b_0_149"/>
          <p:cNvSpPr txBox="1"/>
          <p:nvPr>
            <p:ph type="title"/>
          </p:nvPr>
        </p:nvSpPr>
        <p:spPr>
          <a:xfrm>
            <a:off x="388943" y="365125"/>
            <a:ext cx="1140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t>Correlation between numerical and categorical variables</a:t>
            </a:r>
            <a:endParaRPr/>
          </a:p>
        </p:txBody>
      </p:sp>
      <p:sp>
        <p:nvSpPr>
          <p:cNvPr id="435" name="Google Shape;435;g15ff0d7a70b_0_149"/>
          <p:cNvSpPr txBox="1"/>
          <p:nvPr/>
        </p:nvSpPr>
        <p:spPr>
          <a:xfrm>
            <a:off x="401515" y="1584375"/>
            <a:ext cx="11388900" cy="35403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Clr>
                <a:srgbClr val="000000"/>
              </a:buClr>
              <a:buSzPts val="2000"/>
              <a:buFont typeface="Arial"/>
              <a:buNone/>
            </a:pPr>
            <a:r>
              <a:t/>
            </a:r>
            <a:endParaRPr b="0" i="0" sz="1600" u="none" cap="none" strike="noStrike">
              <a:solidFill>
                <a:srgbClr val="103864"/>
              </a:solidFill>
              <a:latin typeface="Sora"/>
              <a:ea typeface="Sora"/>
              <a:cs typeface="Sora"/>
              <a:sym typeface="Sora"/>
            </a:endParaRPr>
          </a:p>
          <a:p>
            <a:pPr indent="-330200" lvl="0" marL="457200" marR="0" rtl="0" algn="l">
              <a:lnSpc>
                <a:spcPct val="100000"/>
              </a:lnSpc>
              <a:spcBef>
                <a:spcPts val="0"/>
              </a:spcBef>
              <a:spcAft>
                <a:spcPts val="0"/>
              </a:spcAft>
              <a:buClr>
                <a:srgbClr val="103864"/>
              </a:buClr>
              <a:buSzPts val="1600"/>
              <a:buFont typeface="Sora"/>
              <a:buChar char="•"/>
            </a:pPr>
            <a:r>
              <a:rPr lang="en-US" sz="1600">
                <a:solidFill>
                  <a:srgbClr val="103864"/>
                </a:solidFill>
                <a:latin typeface="Sora"/>
                <a:ea typeface="Sora"/>
                <a:cs typeface="Sora"/>
                <a:sym typeface="Sora"/>
              </a:rPr>
              <a:t>To find correlation between </a:t>
            </a:r>
            <a:r>
              <a:rPr lang="en-US" sz="1600">
                <a:solidFill>
                  <a:srgbClr val="103864"/>
                </a:solidFill>
                <a:latin typeface="Sora"/>
                <a:ea typeface="Sora"/>
                <a:cs typeface="Sora"/>
                <a:sym typeface="Sora"/>
              </a:rPr>
              <a:t>numerical with categorical variables, we can observe using boxplot</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285750" lvl="0" marL="457200" marR="0" rtl="0" algn="l">
              <a:lnSpc>
                <a:spcPct val="100000"/>
              </a:lnSpc>
              <a:spcBef>
                <a:spcPts val="0"/>
              </a:spcBef>
              <a:spcAft>
                <a:spcPts val="0"/>
              </a:spcAft>
              <a:buClr>
                <a:srgbClr val="103864"/>
              </a:buClr>
              <a:buSzPts val="900"/>
              <a:buFont typeface="Sora"/>
              <a:buChar char="■"/>
            </a:pPr>
            <a:r>
              <a:rPr lang="en-US" sz="1600">
                <a:solidFill>
                  <a:srgbClr val="103864"/>
                </a:solidFill>
                <a:latin typeface="Sora"/>
                <a:ea typeface="Sora"/>
                <a:cs typeface="Sora"/>
                <a:sym typeface="Sora"/>
              </a:rPr>
              <a:t>Smoker have incurred more insurance charges than nonsmoker. </a:t>
            </a:r>
            <a:endParaRPr b="0" i="0" sz="1600" u="none" cap="none" strike="noStrike">
              <a:solidFill>
                <a:srgbClr val="103864"/>
              </a:solidFill>
              <a:latin typeface="Sora"/>
              <a:ea typeface="Sora"/>
              <a:cs typeface="Sora"/>
              <a:sym typeface="Sora"/>
            </a:endParaRPr>
          </a:p>
        </p:txBody>
      </p:sp>
      <p:pic>
        <p:nvPicPr>
          <p:cNvPr id="436" name="Google Shape;436;g15ff0d7a70b_0_149"/>
          <p:cNvPicPr preferRelativeResize="0"/>
          <p:nvPr/>
        </p:nvPicPr>
        <p:blipFill>
          <a:blip r:embed="rId3">
            <a:alphaModFix/>
          </a:blip>
          <a:stretch>
            <a:fillRect/>
          </a:stretch>
        </p:blipFill>
        <p:spPr>
          <a:xfrm>
            <a:off x="925172" y="2345322"/>
            <a:ext cx="8689199" cy="2299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15ff0d7a70b_0_159"/>
          <p:cNvSpPr txBox="1"/>
          <p:nvPr>
            <p:ph type="title"/>
          </p:nvPr>
        </p:nvSpPr>
        <p:spPr>
          <a:xfrm>
            <a:off x="388943" y="365125"/>
            <a:ext cx="1140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t>Correlation between numerical with categorical variables</a:t>
            </a:r>
            <a:endParaRPr/>
          </a:p>
        </p:txBody>
      </p:sp>
      <p:sp>
        <p:nvSpPr>
          <p:cNvPr id="443" name="Google Shape;443;g15ff0d7a70b_0_159"/>
          <p:cNvSpPr txBox="1"/>
          <p:nvPr/>
        </p:nvSpPr>
        <p:spPr>
          <a:xfrm>
            <a:off x="401515" y="1584375"/>
            <a:ext cx="11388900" cy="304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rtl="0" algn="l">
              <a:spcBef>
                <a:spcPts val="0"/>
              </a:spcBef>
              <a:spcAft>
                <a:spcPts val="0"/>
              </a:spcAft>
              <a:buNone/>
            </a:pPr>
            <a:r>
              <a:t/>
            </a:r>
            <a:endParaRPr sz="1600">
              <a:solidFill>
                <a:srgbClr val="103864"/>
              </a:solidFill>
              <a:latin typeface="Sora"/>
              <a:ea typeface="Sora"/>
              <a:cs typeface="Sora"/>
              <a:sym typeface="Sora"/>
            </a:endParaRPr>
          </a:p>
          <a:p>
            <a:pPr indent="-330200" lvl="0" marL="457200" rtl="0" algn="l">
              <a:spcBef>
                <a:spcPts val="0"/>
              </a:spcBef>
              <a:spcAft>
                <a:spcPts val="0"/>
              </a:spcAft>
              <a:buClr>
                <a:srgbClr val="103864"/>
              </a:buClr>
              <a:buSzPts val="1600"/>
              <a:buFont typeface="Sora"/>
              <a:buChar char="•"/>
            </a:pPr>
            <a:r>
              <a:rPr lang="en-US" sz="1600">
                <a:solidFill>
                  <a:srgbClr val="103864"/>
                </a:solidFill>
                <a:latin typeface="Sora"/>
                <a:ea typeface="Sora"/>
                <a:cs typeface="Sora"/>
                <a:sym typeface="Sora"/>
              </a:rPr>
              <a:t>Male policyholder has higher 3rd quartile compared to female policyholder </a:t>
            </a:r>
            <a:endParaRPr sz="1600">
              <a:solidFill>
                <a:srgbClr val="103864"/>
              </a:solidFill>
              <a:latin typeface="Sora"/>
              <a:ea typeface="Sora"/>
              <a:cs typeface="Sora"/>
              <a:sym typeface="Sora"/>
            </a:endParaRPr>
          </a:p>
        </p:txBody>
      </p:sp>
      <p:pic>
        <p:nvPicPr>
          <p:cNvPr id="444" name="Google Shape;444;g15ff0d7a70b_0_159"/>
          <p:cNvPicPr preferRelativeResize="0"/>
          <p:nvPr/>
        </p:nvPicPr>
        <p:blipFill>
          <a:blip r:embed="rId3">
            <a:alphaModFix/>
          </a:blip>
          <a:stretch>
            <a:fillRect/>
          </a:stretch>
        </p:blipFill>
        <p:spPr>
          <a:xfrm>
            <a:off x="968975" y="1843224"/>
            <a:ext cx="8839975" cy="2292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15ff0d7a70b_0_170"/>
          <p:cNvSpPr txBox="1"/>
          <p:nvPr>
            <p:ph type="title"/>
          </p:nvPr>
        </p:nvSpPr>
        <p:spPr>
          <a:xfrm>
            <a:off x="388943" y="365125"/>
            <a:ext cx="1140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t>Correlation between numerical with categorical variables</a:t>
            </a:r>
            <a:endParaRPr/>
          </a:p>
        </p:txBody>
      </p:sp>
      <p:sp>
        <p:nvSpPr>
          <p:cNvPr id="451" name="Google Shape;451;g15ff0d7a70b_0_170"/>
          <p:cNvSpPr txBox="1"/>
          <p:nvPr/>
        </p:nvSpPr>
        <p:spPr>
          <a:xfrm>
            <a:off x="401515" y="1584375"/>
            <a:ext cx="11388900" cy="329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rtl="0" algn="l">
              <a:spcBef>
                <a:spcPts val="0"/>
              </a:spcBef>
              <a:spcAft>
                <a:spcPts val="0"/>
              </a:spcAft>
              <a:buNone/>
            </a:pPr>
            <a:r>
              <a:t/>
            </a:r>
            <a:endParaRPr sz="1600">
              <a:solidFill>
                <a:srgbClr val="103864"/>
              </a:solidFill>
              <a:latin typeface="Sora"/>
              <a:ea typeface="Sora"/>
              <a:cs typeface="Sora"/>
              <a:sym typeface="Sora"/>
            </a:endParaRPr>
          </a:p>
          <a:p>
            <a:pPr indent="-330200" lvl="0" marL="457200" rtl="0" algn="l">
              <a:spcBef>
                <a:spcPts val="0"/>
              </a:spcBef>
              <a:spcAft>
                <a:spcPts val="0"/>
              </a:spcAft>
              <a:buClr>
                <a:srgbClr val="103864"/>
              </a:buClr>
              <a:buSzPts val="1600"/>
              <a:buFont typeface="Sora"/>
              <a:buChar char="•"/>
            </a:pPr>
            <a:r>
              <a:rPr lang="en-US" sz="1600">
                <a:solidFill>
                  <a:srgbClr val="103864"/>
                </a:solidFill>
                <a:latin typeface="Sora"/>
                <a:ea typeface="Sora"/>
                <a:cs typeface="Sora"/>
                <a:sym typeface="Sora"/>
              </a:rPr>
              <a:t>Average BMI from southeast higher compared to other regions</a:t>
            </a:r>
            <a:endParaRPr sz="1600">
              <a:solidFill>
                <a:srgbClr val="103864"/>
              </a:solidFill>
              <a:latin typeface="Sora"/>
              <a:ea typeface="Sora"/>
              <a:cs typeface="Sora"/>
              <a:sym typeface="Sora"/>
            </a:endParaRPr>
          </a:p>
          <a:p>
            <a:pPr indent="-330200" lvl="0" marL="457200" rtl="0" algn="l">
              <a:spcBef>
                <a:spcPts val="0"/>
              </a:spcBef>
              <a:spcAft>
                <a:spcPts val="0"/>
              </a:spcAft>
              <a:buClr>
                <a:srgbClr val="103864"/>
              </a:buClr>
              <a:buSzPts val="1600"/>
              <a:buFont typeface="Sora"/>
              <a:buChar char="•"/>
            </a:pPr>
            <a:r>
              <a:rPr lang="en-US" sz="1600">
                <a:solidFill>
                  <a:srgbClr val="103864"/>
                </a:solidFill>
                <a:latin typeface="Sora"/>
                <a:ea typeface="Sora"/>
                <a:cs typeface="Sora"/>
                <a:sym typeface="Sora"/>
              </a:rPr>
              <a:t>Charges incurred from southeast is higher compared to other regions</a:t>
            </a:r>
            <a:endParaRPr sz="1600">
              <a:solidFill>
                <a:srgbClr val="103864"/>
              </a:solidFill>
              <a:latin typeface="Sora"/>
              <a:ea typeface="Sora"/>
              <a:cs typeface="Sora"/>
              <a:sym typeface="Sora"/>
            </a:endParaRPr>
          </a:p>
        </p:txBody>
      </p:sp>
      <p:pic>
        <p:nvPicPr>
          <p:cNvPr id="452" name="Google Shape;452;g15ff0d7a70b_0_170"/>
          <p:cNvPicPr preferRelativeResize="0"/>
          <p:nvPr/>
        </p:nvPicPr>
        <p:blipFill>
          <a:blip r:embed="rId3">
            <a:alphaModFix/>
          </a:blip>
          <a:stretch>
            <a:fillRect/>
          </a:stretch>
        </p:blipFill>
        <p:spPr>
          <a:xfrm>
            <a:off x="633774" y="1501425"/>
            <a:ext cx="9742600" cy="2595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15ff0d7a70b_0_186"/>
          <p:cNvSpPr txBox="1"/>
          <p:nvPr>
            <p:ph type="title"/>
          </p:nvPr>
        </p:nvSpPr>
        <p:spPr>
          <a:xfrm>
            <a:off x="388943" y="365125"/>
            <a:ext cx="1140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t>Correlation between categorical variables</a:t>
            </a:r>
            <a:endParaRPr/>
          </a:p>
        </p:txBody>
      </p:sp>
      <p:sp>
        <p:nvSpPr>
          <p:cNvPr id="459" name="Google Shape;459;g15ff0d7a70b_0_186"/>
          <p:cNvSpPr txBox="1"/>
          <p:nvPr/>
        </p:nvSpPr>
        <p:spPr>
          <a:xfrm>
            <a:off x="401525" y="1584375"/>
            <a:ext cx="11388900" cy="37866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Clr>
                <a:srgbClr val="000000"/>
              </a:buClr>
              <a:buSzPts val="2000"/>
              <a:buFont typeface="Arial"/>
              <a:buNone/>
            </a:pPr>
            <a:r>
              <a:t/>
            </a:r>
            <a:endParaRPr b="0" i="0" sz="1600" u="none" cap="none" strike="noStrike">
              <a:solidFill>
                <a:srgbClr val="103864"/>
              </a:solidFill>
              <a:latin typeface="Sora"/>
              <a:ea typeface="Sora"/>
              <a:cs typeface="Sora"/>
              <a:sym typeface="Sora"/>
            </a:endParaRPr>
          </a:p>
          <a:p>
            <a:pPr indent="-330200" lvl="0" marL="457200" marR="0" rtl="0" algn="l">
              <a:lnSpc>
                <a:spcPct val="100000"/>
              </a:lnSpc>
              <a:spcBef>
                <a:spcPts val="0"/>
              </a:spcBef>
              <a:spcAft>
                <a:spcPts val="0"/>
              </a:spcAft>
              <a:buClr>
                <a:srgbClr val="103864"/>
              </a:buClr>
              <a:buSzPts val="1600"/>
              <a:buFont typeface="Sora"/>
              <a:buChar char="•"/>
            </a:pPr>
            <a:r>
              <a:rPr lang="en-US" sz="1600">
                <a:solidFill>
                  <a:srgbClr val="103864"/>
                </a:solidFill>
                <a:latin typeface="Sora"/>
                <a:ea typeface="Sora"/>
                <a:cs typeface="Sora"/>
                <a:sym typeface="Sora"/>
              </a:rPr>
              <a:t>To find correlation between categorical variables, we can use chi square </a:t>
            </a:r>
            <a:r>
              <a:rPr lang="en-US" sz="1600">
                <a:solidFill>
                  <a:srgbClr val="103864"/>
                </a:solidFill>
                <a:latin typeface="Sora"/>
                <a:ea typeface="Sora"/>
                <a:cs typeface="Sora"/>
                <a:sym typeface="Sora"/>
              </a:rPr>
              <a:t>independency </a:t>
            </a:r>
            <a:r>
              <a:rPr lang="en-US" sz="1600">
                <a:solidFill>
                  <a:srgbClr val="103864"/>
                </a:solidFill>
                <a:latin typeface="Sora"/>
                <a:ea typeface="Sora"/>
                <a:cs typeface="Sora"/>
                <a:sym typeface="Sora"/>
              </a:rPr>
              <a:t> test</a:t>
            </a:r>
            <a:endParaRPr sz="1600">
              <a:solidFill>
                <a:srgbClr val="103864"/>
              </a:solidFill>
              <a:latin typeface="Sora"/>
              <a:ea typeface="Sora"/>
              <a:cs typeface="Sora"/>
              <a:sym typeface="Sora"/>
            </a:endParaRPr>
          </a:p>
          <a:p>
            <a:pPr indent="-330200" lvl="0" marL="457200" marR="0" rtl="0" algn="l">
              <a:lnSpc>
                <a:spcPct val="100000"/>
              </a:lnSpc>
              <a:spcBef>
                <a:spcPts val="0"/>
              </a:spcBef>
              <a:spcAft>
                <a:spcPts val="0"/>
              </a:spcAft>
              <a:buClr>
                <a:srgbClr val="103864"/>
              </a:buClr>
              <a:buSzPts val="1600"/>
              <a:buFont typeface="Sora"/>
              <a:buChar char="•"/>
            </a:pPr>
            <a:r>
              <a:rPr lang="en-US" sz="1600">
                <a:solidFill>
                  <a:srgbClr val="103864"/>
                </a:solidFill>
                <a:latin typeface="Sora"/>
                <a:ea typeface="Sora"/>
                <a:cs typeface="Sora"/>
                <a:sym typeface="Sora"/>
              </a:rPr>
              <a:t>Based on the chi square </a:t>
            </a:r>
            <a:r>
              <a:rPr lang="en-US" sz="1600">
                <a:solidFill>
                  <a:srgbClr val="103864"/>
                </a:solidFill>
                <a:latin typeface="Sora"/>
                <a:ea typeface="Sora"/>
                <a:cs typeface="Sora"/>
                <a:sym typeface="Sora"/>
              </a:rPr>
              <a:t>independency test </a:t>
            </a:r>
            <a:r>
              <a:rPr lang="en-US" sz="1600">
                <a:solidFill>
                  <a:srgbClr val="103864"/>
                </a:solidFill>
                <a:latin typeface="Sora"/>
                <a:ea typeface="Sora"/>
                <a:cs typeface="Sora"/>
                <a:sym typeface="Sora"/>
              </a:rPr>
              <a:t>perform in python using scipy, below are the results:</a:t>
            </a:r>
            <a:endParaRPr sz="1600">
              <a:solidFill>
                <a:srgbClr val="103864"/>
              </a:solidFill>
              <a:latin typeface="Sora"/>
              <a:ea typeface="Sora"/>
              <a:cs typeface="Sora"/>
              <a:sym typeface="Sora"/>
            </a:endParaRPr>
          </a:p>
          <a:p>
            <a:pPr indent="-330200" lvl="1" marL="914400" marR="0" rtl="0" algn="l">
              <a:lnSpc>
                <a:spcPct val="100000"/>
              </a:lnSpc>
              <a:spcBef>
                <a:spcPts val="0"/>
              </a:spcBef>
              <a:spcAft>
                <a:spcPts val="0"/>
              </a:spcAft>
              <a:buClr>
                <a:srgbClr val="103864"/>
              </a:buClr>
              <a:buSzPts val="1600"/>
              <a:buFont typeface="Sora"/>
              <a:buChar char="○"/>
            </a:pPr>
            <a:r>
              <a:rPr lang="en-US" sz="1600">
                <a:solidFill>
                  <a:srgbClr val="103864"/>
                </a:solidFill>
                <a:latin typeface="Sora"/>
                <a:ea typeface="Sora"/>
                <a:cs typeface="Sora"/>
                <a:sym typeface="Sora"/>
              </a:rPr>
              <a:t>independency test sex-smoker</a:t>
            </a:r>
            <a:endParaRPr sz="1600">
              <a:solidFill>
                <a:srgbClr val="103864"/>
              </a:solidFill>
              <a:latin typeface="Sora"/>
              <a:ea typeface="Sora"/>
              <a:cs typeface="Sora"/>
              <a:sym typeface="Sora"/>
            </a:endParaRPr>
          </a:p>
          <a:p>
            <a:pPr indent="-292100" lvl="2" marL="1371600" rtl="0" algn="l">
              <a:spcBef>
                <a:spcPts val="0"/>
              </a:spcBef>
              <a:spcAft>
                <a:spcPts val="0"/>
              </a:spcAft>
              <a:buClr>
                <a:srgbClr val="103864"/>
              </a:buClr>
              <a:buSzPts val="1000"/>
              <a:buFont typeface="Sora"/>
              <a:buChar char="■"/>
            </a:pPr>
            <a:r>
              <a:rPr lang="en-US" sz="1600">
                <a:solidFill>
                  <a:srgbClr val="103864"/>
                </a:solidFill>
                <a:latin typeface="Sora"/>
                <a:ea typeface="Sora"/>
                <a:cs typeface="Sora"/>
                <a:sym typeface="Sora"/>
              </a:rPr>
              <a:t>p value is 0.006548143503580696</a:t>
            </a:r>
            <a:endParaRPr sz="1600">
              <a:solidFill>
                <a:srgbClr val="103864"/>
              </a:solidFill>
              <a:latin typeface="Sora"/>
              <a:ea typeface="Sora"/>
              <a:cs typeface="Sora"/>
              <a:sym typeface="Sora"/>
            </a:endParaRPr>
          </a:p>
          <a:p>
            <a:pPr indent="-292100" lvl="2" marL="1371600" rtl="0" algn="l">
              <a:spcBef>
                <a:spcPts val="0"/>
              </a:spcBef>
              <a:spcAft>
                <a:spcPts val="0"/>
              </a:spcAft>
              <a:buClr>
                <a:srgbClr val="103864"/>
              </a:buClr>
              <a:buSzPts val="1000"/>
              <a:buFont typeface="Sora"/>
              <a:buChar char="■"/>
            </a:pPr>
            <a:r>
              <a:rPr lang="en-US" sz="1600">
                <a:solidFill>
                  <a:srgbClr val="103864"/>
                </a:solidFill>
                <a:latin typeface="Sora"/>
                <a:ea typeface="Sora"/>
                <a:cs typeface="Sora"/>
                <a:sym typeface="Sora"/>
              </a:rPr>
              <a:t>Dependent (reject H0)</a:t>
            </a:r>
            <a:endParaRPr sz="1600">
              <a:solidFill>
                <a:srgbClr val="103864"/>
              </a:solidFill>
              <a:latin typeface="Sora"/>
              <a:ea typeface="Sora"/>
              <a:cs typeface="Sora"/>
              <a:sym typeface="Sora"/>
            </a:endParaRPr>
          </a:p>
          <a:p>
            <a:pPr indent="-330200" lvl="1" marL="914400" marR="0" rtl="0" algn="l">
              <a:lnSpc>
                <a:spcPct val="100000"/>
              </a:lnSpc>
              <a:spcBef>
                <a:spcPts val="0"/>
              </a:spcBef>
              <a:spcAft>
                <a:spcPts val="0"/>
              </a:spcAft>
              <a:buClr>
                <a:srgbClr val="103864"/>
              </a:buClr>
              <a:buSzPts val="1600"/>
              <a:buFont typeface="Sora"/>
              <a:buChar char="○"/>
            </a:pPr>
            <a:r>
              <a:rPr lang="en-US" sz="1600">
                <a:solidFill>
                  <a:srgbClr val="103864"/>
                </a:solidFill>
                <a:latin typeface="Sora"/>
                <a:ea typeface="Sora"/>
                <a:cs typeface="Sora"/>
                <a:sym typeface="Sora"/>
              </a:rPr>
              <a:t>independency test region-smoker</a:t>
            </a:r>
            <a:endParaRPr sz="1600">
              <a:solidFill>
                <a:srgbClr val="103864"/>
              </a:solidFill>
              <a:latin typeface="Sora"/>
              <a:ea typeface="Sora"/>
              <a:cs typeface="Sora"/>
              <a:sym typeface="Sora"/>
            </a:endParaRPr>
          </a:p>
          <a:p>
            <a:pPr indent="-292100" lvl="2" marL="1371600" rtl="0" algn="l">
              <a:spcBef>
                <a:spcPts val="0"/>
              </a:spcBef>
              <a:spcAft>
                <a:spcPts val="0"/>
              </a:spcAft>
              <a:buClr>
                <a:srgbClr val="103864"/>
              </a:buClr>
              <a:buSzPts val="1000"/>
              <a:buFont typeface="Sora"/>
              <a:buChar char="■"/>
            </a:pPr>
            <a:r>
              <a:rPr lang="en-US" sz="1600">
                <a:solidFill>
                  <a:srgbClr val="103864"/>
                </a:solidFill>
                <a:latin typeface="Sora"/>
                <a:ea typeface="Sora"/>
                <a:cs typeface="Sora"/>
                <a:sym typeface="Sora"/>
              </a:rPr>
              <a:t>p value is 0.06171954839170541</a:t>
            </a:r>
            <a:endParaRPr sz="1600">
              <a:solidFill>
                <a:srgbClr val="103864"/>
              </a:solidFill>
              <a:latin typeface="Sora"/>
              <a:ea typeface="Sora"/>
              <a:cs typeface="Sora"/>
              <a:sym typeface="Sora"/>
            </a:endParaRPr>
          </a:p>
          <a:p>
            <a:pPr indent="-292100" lvl="2" marL="1371600" rtl="0" algn="l">
              <a:spcBef>
                <a:spcPts val="0"/>
              </a:spcBef>
              <a:spcAft>
                <a:spcPts val="0"/>
              </a:spcAft>
              <a:buClr>
                <a:srgbClr val="103864"/>
              </a:buClr>
              <a:buSzPts val="1000"/>
              <a:buFont typeface="Sora"/>
              <a:buChar char="■"/>
            </a:pPr>
            <a:r>
              <a:rPr lang="en-US" sz="1600">
                <a:solidFill>
                  <a:srgbClr val="103864"/>
                </a:solidFill>
                <a:latin typeface="Sora"/>
                <a:ea typeface="Sora"/>
                <a:cs typeface="Sora"/>
                <a:sym typeface="Sora"/>
              </a:rPr>
              <a:t>Independent (H0 holds true)</a:t>
            </a:r>
            <a:endParaRPr sz="1600">
              <a:solidFill>
                <a:srgbClr val="103864"/>
              </a:solidFill>
              <a:latin typeface="Sora"/>
              <a:ea typeface="Sora"/>
              <a:cs typeface="Sora"/>
              <a:sym typeface="Sora"/>
            </a:endParaRPr>
          </a:p>
          <a:p>
            <a:pPr indent="-330200" lvl="1" marL="914400" marR="0" rtl="0" algn="l">
              <a:lnSpc>
                <a:spcPct val="100000"/>
              </a:lnSpc>
              <a:spcBef>
                <a:spcPts val="0"/>
              </a:spcBef>
              <a:spcAft>
                <a:spcPts val="0"/>
              </a:spcAft>
              <a:buClr>
                <a:srgbClr val="103864"/>
              </a:buClr>
              <a:buSzPts val="1600"/>
              <a:buFont typeface="Sora"/>
              <a:buChar char="○"/>
            </a:pPr>
            <a:r>
              <a:rPr lang="en-US" sz="1600">
                <a:solidFill>
                  <a:srgbClr val="103864"/>
                </a:solidFill>
                <a:latin typeface="Sora"/>
                <a:ea typeface="Sora"/>
                <a:cs typeface="Sora"/>
                <a:sym typeface="Sora"/>
              </a:rPr>
              <a:t>independency test region-sex</a:t>
            </a:r>
            <a:endParaRPr sz="1600">
              <a:solidFill>
                <a:srgbClr val="103864"/>
              </a:solidFill>
              <a:latin typeface="Sora"/>
              <a:ea typeface="Sora"/>
              <a:cs typeface="Sora"/>
              <a:sym typeface="Sora"/>
            </a:endParaRPr>
          </a:p>
          <a:p>
            <a:pPr indent="-292100" lvl="2" marL="1371600" marR="0" rtl="0" algn="l">
              <a:lnSpc>
                <a:spcPct val="100000"/>
              </a:lnSpc>
              <a:spcBef>
                <a:spcPts val="0"/>
              </a:spcBef>
              <a:spcAft>
                <a:spcPts val="0"/>
              </a:spcAft>
              <a:buClr>
                <a:srgbClr val="103864"/>
              </a:buClr>
              <a:buSzPts val="1000"/>
              <a:buFont typeface="Sora"/>
              <a:buChar char="■"/>
            </a:pPr>
            <a:r>
              <a:rPr lang="en-US" sz="1600">
                <a:solidFill>
                  <a:srgbClr val="103864"/>
                </a:solidFill>
                <a:latin typeface="Sora"/>
                <a:ea typeface="Sora"/>
                <a:cs typeface="Sora"/>
                <a:sym typeface="Sora"/>
              </a:rPr>
              <a:t>p value is 0.9328921288772233</a:t>
            </a:r>
            <a:endParaRPr sz="1600">
              <a:solidFill>
                <a:srgbClr val="103864"/>
              </a:solidFill>
              <a:latin typeface="Sora"/>
              <a:ea typeface="Sora"/>
              <a:cs typeface="Sora"/>
              <a:sym typeface="Sora"/>
            </a:endParaRPr>
          </a:p>
          <a:p>
            <a:pPr indent="-292100" lvl="2" marL="1371600" marR="0" rtl="0" algn="l">
              <a:lnSpc>
                <a:spcPct val="100000"/>
              </a:lnSpc>
              <a:spcBef>
                <a:spcPts val="0"/>
              </a:spcBef>
              <a:spcAft>
                <a:spcPts val="0"/>
              </a:spcAft>
              <a:buClr>
                <a:srgbClr val="103864"/>
              </a:buClr>
              <a:buSzPts val="1000"/>
              <a:buFont typeface="Sora"/>
              <a:buChar char="■"/>
            </a:pPr>
            <a:r>
              <a:rPr lang="en-US" sz="1600">
                <a:solidFill>
                  <a:srgbClr val="103864"/>
                </a:solidFill>
                <a:latin typeface="Sora"/>
                <a:ea typeface="Sora"/>
                <a:cs typeface="Sora"/>
                <a:sym typeface="Sora"/>
              </a:rPr>
              <a:t>Independent (H0 holds true)</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285750" lvl="0" marL="457200" marR="0" rtl="0" algn="l">
              <a:lnSpc>
                <a:spcPct val="100000"/>
              </a:lnSpc>
              <a:spcBef>
                <a:spcPts val="0"/>
              </a:spcBef>
              <a:spcAft>
                <a:spcPts val="0"/>
              </a:spcAft>
              <a:buClr>
                <a:srgbClr val="103864"/>
              </a:buClr>
              <a:buSzPts val="900"/>
              <a:buFont typeface="Sora"/>
              <a:buChar char="■"/>
            </a:pPr>
            <a:r>
              <a:rPr lang="en-US" sz="1600">
                <a:solidFill>
                  <a:srgbClr val="103864"/>
                </a:solidFill>
                <a:latin typeface="Sora"/>
                <a:ea typeface="Sora"/>
                <a:cs typeface="Sora"/>
                <a:sym typeface="Sora"/>
              </a:rPr>
              <a:t>Based on the chi square </a:t>
            </a:r>
            <a:r>
              <a:rPr lang="en-US" sz="1600">
                <a:solidFill>
                  <a:srgbClr val="103864"/>
                </a:solidFill>
                <a:latin typeface="Sora"/>
                <a:ea typeface="Sora"/>
                <a:cs typeface="Sora"/>
                <a:sym typeface="Sora"/>
              </a:rPr>
              <a:t>independency</a:t>
            </a:r>
            <a:r>
              <a:rPr lang="en-US" sz="1600">
                <a:solidFill>
                  <a:srgbClr val="103864"/>
                </a:solidFill>
                <a:latin typeface="Sora"/>
                <a:ea typeface="Sora"/>
                <a:cs typeface="Sora"/>
                <a:sym typeface="Sora"/>
              </a:rPr>
              <a:t> test, there is a correlation between gender and smoker status</a:t>
            </a:r>
            <a:endParaRPr sz="1600">
              <a:solidFill>
                <a:srgbClr val="103864"/>
              </a:solidFill>
              <a:latin typeface="Sora"/>
              <a:ea typeface="Sora"/>
              <a:cs typeface="Sora"/>
              <a:sym typeface="Sor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15ff0d7a70b_0_208"/>
          <p:cNvSpPr txBox="1"/>
          <p:nvPr>
            <p:ph type="title"/>
          </p:nvPr>
        </p:nvSpPr>
        <p:spPr>
          <a:xfrm>
            <a:off x="388943" y="365125"/>
            <a:ext cx="1140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t>Multivariate Analysis</a:t>
            </a:r>
            <a:endParaRPr/>
          </a:p>
        </p:txBody>
      </p:sp>
      <p:sp>
        <p:nvSpPr>
          <p:cNvPr id="466" name="Google Shape;466;g15ff0d7a70b_0_208"/>
          <p:cNvSpPr txBox="1"/>
          <p:nvPr/>
        </p:nvSpPr>
        <p:spPr>
          <a:xfrm>
            <a:off x="401525" y="1584375"/>
            <a:ext cx="11388900" cy="45252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Clr>
                <a:srgbClr val="000000"/>
              </a:buClr>
              <a:buSzPts val="2000"/>
              <a:buFont typeface="Arial"/>
              <a:buNone/>
            </a:pPr>
            <a:r>
              <a:t/>
            </a:r>
            <a:endParaRPr b="0" i="0" sz="1600" u="none" cap="none" strike="noStrike">
              <a:solidFill>
                <a:srgbClr val="103864"/>
              </a:solidFill>
              <a:latin typeface="Sora"/>
              <a:ea typeface="Sora"/>
              <a:cs typeface="Sora"/>
              <a:sym typeface="Sora"/>
            </a:endParaRPr>
          </a:p>
          <a:p>
            <a:pPr indent="-330200" lvl="0" marL="457200" marR="0" rtl="0" algn="l">
              <a:lnSpc>
                <a:spcPct val="100000"/>
              </a:lnSpc>
              <a:spcBef>
                <a:spcPts val="0"/>
              </a:spcBef>
              <a:spcAft>
                <a:spcPts val="0"/>
              </a:spcAft>
              <a:buClr>
                <a:srgbClr val="103864"/>
              </a:buClr>
              <a:buSzPts val="1600"/>
              <a:buFont typeface="Sora"/>
              <a:buChar char="•"/>
            </a:pPr>
            <a:r>
              <a:rPr lang="en-US" sz="1600">
                <a:solidFill>
                  <a:srgbClr val="103864"/>
                </a:solidFill>
                <a:latin typeface="Sora"/>
                <a:ea typeface="Sora"/>
                <a:cs typeface="Sora"/>
                <a:sym typeface="Sora"/>
              </a:rPr>
              <a:t>To avoid confounding bias due to smoker status, multivariate analysis will be performed using seaborn lmplot</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1600">
              <a:solidFill>
                <a:srgbClr val="103864"/>
              </a:solidFill>
              <a:latin typeface="Sora"/>
              <a:ea typeface="Sora"/>
              <a:cs typeface="Sora"/>
              <a:sym typeface="Sora"/>
            </a:endParaRPr>
          </a:p>
          <a:p>
            <a:pPr indent="-285750" lvl="0" marL="457200" marR="0" rtl="0" algn="l">
              <a:lnSpc>
                <a:spcPct val="100000"/>
              </a:lnSpc>
              <a:spcBef>
                <a:spcPts val="0"/>
              </a:spcBef>
              <a:spcAft>
                <a:spcPts val="0"/>
              </a:spcAft>
              <a:buClr>
                <a:srgbClr val="103864"/>
              </a:buClr>
              <a:buSzPts val="900"/>
              <a:buFont typeface="Sora"/>
              <a:buChar char="■"/>
            </a:pPr>
            <a:r>
              <a:rPr lang="en-US" sz="1600">
                <a:solidFill>
                  <a:srgbClr val="103864"/>
                </a:solidFill>
                <a:latin typeface="Sora"/>
                <a:ea typeface="Sora"/>
                <a:cs typeface="Sora"/>
                <a:sym typeface="Sora"/>
              </a:rPr>
              <a:t>Both in smoker and nonsmoker group, age have positive correlation with charges (no bias)</a:t>
            </a:r>
            <a:endParaRPr sz="1600">
              <a:solidFill>
                <a:srgbClr val="103864"/>
              </a:solidFill>
              <a:latin typeface="Sora"/>
              <a:ea typeface="Sora"/>
              <a:cs typeface="Sora"/>
              <a:sym typeface="Sora"/>
            </a:endParaRPr>
          </a:p>
          <a:p>
            <a:pPr indent="-285750" lvl="0" marL="457200" marR="0" rtl="0" algn="l">
              <a:lnSpc>
                <a:spcPct val="100000"/>
              </a:lnSpc>
              <a:spcBef>
                <a:spcPts val="0"/>
              </a:spcBef>
              <a:spcAft>
                <a:spcPts val="0"/>
              </a:spcAft>
              <a:buClr>
                <a:srgbClr val="103864"/>
              </a:buClr>
              <a:buSzPts val="900"/>
              <a:buFont typeface="Sora"/>
              <a:buChar char="■"/>
            </a:pPr>
            <a:r>
              <a:rPr lang="en-US" sz="1600">
                <a:solidFill>
                  <a:srgbClr val="103864"/>
                </a:solidFill>
                <a:latin typeface="Sora"/>
                <a:ea typeface="Sora"/>
                <a:cs typeface="Sora"/>
                <a:sym typeface="Sora"/>
              </a:rPr>
              <a:t>Smoker status affect the correlation between BMI and charges, in which the correlation increase significantly with smoker status</a:t>
            </a:r>
            <a:endParaRPr sz="1600">
              <a:solidFill>
                <a:srgbClr val="103864"/>
              </a:solidFill>
              <a:latin typeface="Sora"/>
              <a:ea typeface="Sora"/>
              <a:cs typeface="Sora"/>
              <a:sym typeface="Sora"/>
            </a:endParaRPr>
          </a:p>
          <a:p>
            <a:pPr indent="-285750" lvl="0" marL="457200" marR="0" rtl="0" algn="l">
              <a:lnSpc>
                <a:spcPct val="100000"/>
              </a:lnSpc>
              <a:spcBef>
                <a:spcPts val="0"/>
              </a:spcBef>
              <a:spcAft>
                <a:spcPts val="0"/>
              </a:spcAft>
              <a:buClr>
                <a:srgbClr val="103864"/>
              </a:buClr>
              <a:buSzPts val="900"/>
              <a:buFont typeface="Sora"/>
              <a:buChar char="■"/>
            </a:pPr>
            <a:r>
              <a:rPr lang="en-US" sz="1600">
                <a:solidFill>
                  <a:srgbClr val="103864"/>
                </a:solidFill>
                <a:latin typeface="Sora"/>
                <a:ea typeface="Sora"/>
                <a:cs typeface="Sora"/>
                <a:sym typeface="Sora"/>
              </a:rPr>
              <a:t>The smoker status have no significant influence on the correlation between charges and children</a:t>
            </a:r>
            <a:endParaRPr sz="1600">
              <a:solidFill>
                <a:srgbClr val="103864"/>
              </a:solidFill>
              <a:latin typeface="Sora"/>
              <a:ea typeface="Sora"/>
              <a:cs typeface="Sora"/>
              <a:sym typeface="Sora"/>
            </a:endParaRPr>
          </a:p>
        </p:txBody>
      </p:sp>
      <p:pic>
        <p:nvPicPr>
          <p:cNvPr id="467" name="Google Shape;467;g15ff0d7a70b_0_208"/>
          <p:cNvPicPr preferRelativeResize="0"/>
          <p:nvPr/>
        </p:nvPicPr>
        <p:blipFill>
          <a:blip r:embed="rId3">
            <a:alphaModFix/>
          </a:blip>
          <a:stretch>
            <a:fillRect/>
          </a:stretch>
        </p:blipFill>
        <p:spPr>
          <a:xfrm>
            <a:off x="660425" y="2419773"/>
            <a:ext cx="2598225" cy="2284850"/>
          </a:xfrm>
          <a:prstGeom prst="rect">
            <a:avLst/>
          </a:prstGeom>
          <a:noFill/>
          <a:ln>
            <a:noFill/>
          </a:ln>
        </p:spPr>
      </p:pic>
      <p:pic>
        <p:nvPicPr>
          <p:cNvPr id="468" name="Google Shape;468;g15ff0d7a70b_0_208"/>
          <p:cNvPicPr preferRelativeResize="0"/>
          <p:nvPr/>
        </p:nvPicPr>
        <p:blipFill>
          <a:blip r:embed="rId4">
            <a:alphaModFix/>
          </a:blip>
          <a:stretch>
            <a:fillRect/>
          </a:stretch>
        </p:blipFill>
        <p:spPr>
          <a:xfrm>
            <a:off x="3401825" y="2172450"/>
            <a:ext cx="2793900" cy="2513100"/>
          </a:xfrm>
          <a:prstGeom prst="rect">
            <a:avLst/>
          </a:prstGeom>
          <a:noFill/>
          <a:ln>
            <a:noFill/>
          </a:ln>
        </p:spPr>
      </p:pic>
      <p:pic>
        <p:nvPicPr>
          <p:cNvPr id="469" name="Google Shape;469;g15ff0d7a70b_0_208"/>
          <p:cNvPicPr preferRelativeResize="0"/>
          <p:nvPr/>
        </p:nvPicPr>
        <p:blipFill>
          <a:blip r:embed="rId5">
            <a:alphaModFix/>
          </a:blip>
          <a:stretch>
            <a:fillRect/>
          </a:stretch>
        </p:blipFill>
        <p:spPr>
          <a:xfrm>
            <a:off x="6608200" y="2172449"/>
            <a:ext cx="2793900" cy="238419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162bd6e2f2f_0_298"/>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Analysis</a:t>
            </a:r>
            <a:endParaRPr/>
          </a:p>
        </p:txBody>
      </p:sp>
      <p:sp>
        <p:nvSpPr>
          <p:cNvPr id="475" name="Google Shape;475;g162bd6e2f2f_0_298"/>
          <p:cNvSpPr txBox="1"/>
          <p:nvPr/>
        </p:nvSpPr>
        <p:spPr>
          <a:xfrm>
            <a:off x="401515" y="1584375"/>
            <a:ext cx="11388900" cy="25551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On the numerical variables,</a:t>
            </a:r>
            <a:r>
              <a:rPr lang="en-US" sz="2000">
                <a:solidFill>
                  <a:srgbClr val="103864"/>
                </a:solidFill>
                <a:latin typeface="Sora"/>
                <a:ea typeface="Sora"/>
                <a:cs typeface="Sora"/>
                <a:sym typeface="Sora"/>
              </a:rPr>
              <a:t> age and charges have the highest correlation which is 0.3 (positive) and followed by BMI and charges with correlation coefficient value of 0.2 (positive).</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Smoker have correlation with charges as the distribution of charges of smoker is higher than nonsmoker</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Based on the chi square independency test, there is a correlation between gender and smoker status</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Correlation between BMI and charges increase significantly with smoker status</a:t>
            </a:r>
            <a:endParaRPr sz="2000">
              <a:solidFill>
                <a:srgbClr val="103864"/>
              </a:solidFill>
              <a:latin typeface="Sora"/>
              <a:ea typeface="Sora"/>
              <a:cs typeface="Sora"/>
              <a:sym typeface="Sor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142ad2f6649_0_69"/>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Hypothesis Testing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142ad2f6649_0_12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1800"/>
              <a:t>Hypothesis testing: The medical charges of policyholder who smoke is greater than those who don't</a:t>
            </a:r>
            <a:endParaRPr sz="1800"/>
          </a:p>
        </p:txBody>
      </p:sp>
      <p:sp>
        <p:nvSpPr>
          <p:cNvPr id="487" name="Google Shape;487;g142ad2f6649_0_129"/>
          <p:cNvSpPr txBox="1"/>
          <p:nvPr/>
        </p:nvSpPr>
        <p:spPr>
          <a:xfrm>
            <a:off x="401515" y="1584375"/>
            <a:ext cx="11388900" cy="23088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Define null and alternate hypothesis:</a:t>
            </a:r>
            <a:endParaRPr sz="1800">
              <a:solidFill>
                <a:srgbClr val="103864"/>
              </a:solidFill>
              <a:latin typeface="Sora"/>
              <a:ea typeface="Sora"/>
              <a:cs typeface="Sora"/>
              <a:sym typeface="Sora"/>
            </a:endParaRPr>
          </a:p>
          <a:p>
            <a:pPr indent="-342900" lvl="1" marL="9144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H0:	μ1 ≤</a:t>
            </a:r>
            <a:r>
              <a:rPr lang="en-US" sz="1800">
                <a:solidFill>
                  <a:srgbClr val="103864"/>
                </a:solidFill>
                <a:latin typeface="Sora"/>
                <a:ea typeface="Sora"/>
                <a:cs typeface="Sora"/>
                <a:sym typeface="Sora"/>
              </a:rPr>
              <a:t> </a:t>
            </a:r>
            <a:r>
              <a:rPr lang="en-US" sz="1800">
                <a:solidFill>
                  <a:srgbClr val="103864"/>
                </a:solidFill>
                <a:latin typeface="Sora"/>
                <a:ea typeface="Sora"/>
                <a:cs typeface="Sora"/>
                <a:sym typeface="Sora"/>
              </a:rPr>
              <a:t>μ2 The average charges of smokers is less than or equal to nonsmokers</a:t>
            </a:r>
            <a:endParaRPr sz="1800">
              <a:solidFill>
                <a:srgbClr val="103864"/>
              </a:solidFill>
              <a:latin typeface="Sora"/>
              <a:ea typeface="Sora"/>
              <a:cs typeface="Sora"/>
              <a:sym typeface="Sora"/>
            </a:endParaRPr>
          </a:p>
          <a:p>
            <a:pPr indent="-342900" lvl="1" marL="9144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H1:	μ1 &gt; μ2 The average charges of smokers is greater than nonsmokers</a:t>
            </a:r>
            <a:endParaRPr sz="1800">
              <a:solidFill>
                <a:srgbClr val="103864"/>
              </a:solidFill>
              <a:latin typeface="Sora"/>
              <a:ea typeface="Sora"/>
              <a:cs typeface="Sora"/>
              <a:sym typeface="Sora"/>
            </a:endParaRPr>
          </a:p>
          <a:p>
            <a:pPr indent="-342900" lvl="0" marL="4572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Decide the significance level</a:t>
            </a:r>
            <a:endParaRPr sz="1800">
              <a:solidFill>
                <a:srgbClr val="103864"/>
              </a:solidFill>
              <a:latin typeface="Sora"/>
              <a:ea typeface="Sora"/>
              <a:cs typeface="Sora"/>
              <a:sym typeface="Sora"/>
            </a:endParaRPr>
          </a:p>
          <a:p>
            <a:pPr indent="-342900" lvl="1" marL="9144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α = 0.05</a:t>
            </a:r>
            <a:endParaRPr sz="1800">
              <a:solidFill>
                <a:srgbClr val="103864"/>
              </a:solidFill>
              <a:latin typeface="Sora"/>
              <a:ea typeface="Sora"/>
              <a:cs typeface="Sora"/>
              <a:sym typeface="Sora"/>
            </a:endParaRPr>
          </a:p>
          <a:p>
            <a:pPr indent="-342900" lvl="0" marL="4572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Identify the test:</a:t>
            </a:r>
            <a:endParaRPr sz="1800">
              <a:solidFill>
                <a:srgbClr val="103864"/>
              </a:solidFill>
              <a:latin typeface="Sora"/>
              <a:ea typeface="Sora"/>
              <a:cs typeface="Sora"/>
              <a:sym typeface="Sora"/>
            </a:endParaRPr>
          </a:p>
          <a:p>
            <a:pPr indent="-342900" lvl="1" marL="9144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As standard deviation of the population is not known, T stat test would be appropriate.</a:t>
            </a:r>
            <a:endParaRPr sz="1800">
              <a:solidFill>
                <a:srgbClr val="103864"/>
              </a:solidFill>
              <a:latin typeface="Sora"/>
              <a:ea typeface="Sora"/>
              <a:cs typeface="Sora"/>
              <a:sym typeface="Sora"/>
            </a:endParaRPr>
          </a:p>
          <a:p>
            <a:pPr indent="-342900" lvl="1" marL="9144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The &gt; sign in alternate hypothesis indicate test is right tailed</a:t>
            </a:r>
            <a:endParaRPr b="0" i="0" sz="1800" u="none" cap="none" strike="noStrike">
              <a:solidFill>
                <a:srgbClr val="103864"/>
              </a:solidFill>
              <a:latin typeface="Sora"/>
              <a:ea typeface="Sora"/>
              <a:cs typeface="Sora"/>
              <a:sym typeface="So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Introduction</a:t>
            </a:r>
            <a:endParaRPr/>
          </a:p>
        </p:txBody>
      </p:sp>
      <p:sp>
        <p:nvSpPr>
          <p:cNvPr id="210" name="Google Shape;210;p3"/>
          <p:cNvSpPr txBox="1"/>
          <p:nvPr/>
        </p:nvSpPr>
        <p:spPr>
          <a:xfrm>
            <a:off x="401515" y="1584375"/>
            <a:ext cx="11388900" cy="3786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This project is performed to fulfill assignment for probability class in pacmann data analyst bootcamp program</a:t>
            </a:r>
            <a:endParaRPr sz="2000">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This project also performed to improve data analytical skill with emphasize in probability topic</a:t>
            </a:r>
            <a:endParaRPr sz="2000">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This project also performed to build portfolio</a:t>
            </a:r>
            <a:endParaRPr sz="20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20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20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20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2000">
              <a:solidFill>
                <a:srgbClr val="103864"/>
              </a:solidFill>
              <a:latin typeface="Sora"/>
              <a:ea typeface="Sora"/>
              <a:cs typeface="Sora"/>
              <a:sym typeface="Sora"/>
            </a:endParaRPr>
          </a:p>
          <a:p>
            <a:pPr indent="0" lvl="0" marL="0" marR="0" rtl="0" algn="l">
              <a:lnSpc>
                <a:spcPct val="100000"/>
              </a:lnSpc>
              <a:spcBef>
                <a:spcPts val="0"/>
              </a:spcBef>
              <a:spcAft>
                <a:spcPts val="0"/>
              </a:spcAft>
              <a:buNone/>
            </a:pPr>
            <a:r>
              <a:t/>
            </a:r>
            <a:endParaRPr sz="2000">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This project focus on the analysis of treatment cost of policyholder with the emphasize in probability. </a:t>
            </a:r>
            <a:endParaRPr sz="2000">
              <a:solidFill>
                <a:srgbClr val="103864"/>
              </a:solidFill>
              <a:latin typeface="Sora"/>
              <a:ea typeface="Sora"/>
              <a:cs typeface="Sora"/>
              <a:sym typeface="Sor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15d9a76f56b_0_1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1800"/>
              <a:t>Hypothesis testing: The medical charges of </a:t>
            </a:r>
            <a:r>
              <a:rPr lang="en-US" sz="1800"/>
              <a:t>policyholder </a:t>
            </a:r>
            <a:r>
              <a:rPr lang="en-US" sz="1800"/>
              <a:t>who smoke is greater than those who do</a:t>
            </a:r>
            <a:r>
              <a:rPr lang="en-US" sz="1800"/>
              <a:t>n't</a:t>
            </a:r>
            <a:endParaRPr sz="1800"/>
          </a:p>
        </p:txBody>
      </p:sp>
      <p:sp>
        <p:nvSpPr>
          <p:cNvPr id="493" name="Google Shape;493;g15d9a76f56b_0_14"/>
          <p:cNvSpPr txBox="1"/>
          <p:nvPr/>
        </p:nvSpPr>
        <p:spPr>
          <a:xfrm>
            <a:off x="401515" y="1584375"/>
            <a:ext cx="11388900" cy="3786600"/>
          </a:xfrm>
          <a:prstGeom prst="rect">
            <a:avLst/>
          </a:prstGeom>
          <a:noFill/>
          <a:ln>
            <a:noFill/>
          </a:ln>
        </p:spPr>
        <p:txBody>
          <a:bodyPr anchorCtr="0" anchor="t" bIns="45700" lIns="91425" spcFirstLastPara="1" rIns="91425" wrap="square" tIns="45700">
            <a:spAutoFit/>
          </a:bodyPr>
          <a:lstStyle/>
          <a:p>
            <a:pPr indent="-323850" lvl="0" marL="4572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Sample:</a:t>
            </a:r>
            <a:endParaRPr sz="1500">
              <a:solidFill>
                <a:srgbClr val="103864"/>
              </a:solidFill>
              <a:latin typeface="Sora"/>
              <a:ea typeface="Sora"/>
              <a:cs typeface="Sora"/>
              <a:sym typeface="Sora"/>
            </a:endParaRPr>
          </a:p>
          <a:p>
            <a:pPr indent="-323850" lvl="1" marL="9144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no. of smoker sample: 274</a:t>
            </a:r>
            <a:endParaRPr sz="1500">
              <a:solidFill>
                <a:srgbClr val="103864"/>
              </a:solidFill>
              <a:latin typeface="Sora"/>
              <a:ea typeface="Sora"/>
              <a:cs typeface="Sora"/>
              <a:sym typeface="Sora"/>
            </a:endParaRPr>
          </a:p>
          <a:p>
            <a:pPr indent="-323850" lvl="1" marL="9144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no. of nonsmoker sample: 1064</a:t>
            </a:r>
            <a:endParaRPr sz="1500">
              <a:solidFill>
                <a:srgbClr val="103864"/>
              </a:solidFill>
              <a:latin typeface="Sora"/>
              <a:ea typeface="Sora"/>
              <a:cs typeface="Sora"/>
              <a:sym typeface="Sora"/>
            </a:endParaRPr>
          </a:p>
          <a:p>
            <a:pPr indent="-323850" lvl="0" marL="457200" rtl="0" algn="l">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As the sample size of smoker is unequal with nonsmoker, </a:t>
            </a:r>
            <a:r>
              <a:rPr b="1" lang="en-US" sz="1500">
                <a:solidFill>
                  <a:srgbClr val="103864"/>
                </a:solidFill>
                <a:latin typeface="Sora"/>
                <a:ea typeface="Sora"/>
                <a:cs typeface="Sora"/>
                <a:sym typeface="Sora"/>
              </a:rPr>
              <a:t>bartlett test</a:t>
            </a:r>
            <a:r>
              <a:rPr lang="en-US" sz="1500">
                <a:solidFill>
                  <a:srgbClr val="103864"/>
                </a:solidFill>
                <a:latin typeface="Sora"/>
                <a:ea typeface="Sora"/>
                <a:cs typeface="Sora"/>
                <a:sym typeface="Sora"/>
              </a:rPr>
              <a:t> are performed to ensure the variances are equal for all samples:</a:t>
            </a:r>
            <a:endParaRPr sz="1500">
              <a:solidFill>
                <a:srgbClr val="103864"/>
              </a:solidFill>
              <a:latin typeface="Sora"/>
              <a:ea typeface="Sora"/>
              <a:cs typeface="Sora"/>
              <a:sym typeface="Sora"/>
            </a:endParaRPr>
          </a:p>
          <a:p>
            <a:pPr indent="-323850" lvl="1" marL="914400" rtl="0" algn="l">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H0: 	The variances are equal for all samples</a:t>
            </a:r>
            <a:endParaRPr sz="1500">
              <a:solidFill>
                <a:srgbClr val="103864"/>
              </a:solidFill>
              <a:latin typeface="Sora"/>
              <a:ea typeface="Sora"/>
              <a:cs typeface="Sora"/>
              <a:sym typeface="Sora"/>
            </a:endParaRPr>
          </a:p>
          <a:p>
            <a:pPr indent="-323850" lvl="1" marL="914400" rtl="0" algn="l">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H1: 	The variances are not equal for one pair or more</a:t>
            </a:r>
            <a:endParaRPr sz="1500">
              <a:solidFill>
                <a:srgbClr val="103864"/>
              </a:solidFill>
              <a:latin typeface="Sora"/>
              <a:ea typeface="Sora"/>
              <a:cs typeface="Sora"/>
              <a:sym typeface="Sora"/>
            </a:endParaRPr>
          </a:p>
          <a:p>
            <a:pPr indent="-323850" lvl="1" marL="914400" rtl="0" algn="l">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α = 0.05</a:t>
            </a:r>
            <a:endParaRPr sz="1500">
              <a:solidFill>
                <a:srgbClr val="103864"/>
              </a:solidFill>
              <a:latin typeface="Sora"/>
              <a:ea typeface="Sora"/>
              <a:cs typeface="Sora"/>
              <a:sym typeface="Sora"/>
            </a:endParaRPr>
          </a:p>
          <a:p>
            <a:pPr indent="-323850" lvl="0" marL="4572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Bartlett Result:</a:t>
            </a:r>
            <a:endParaRPr sz="1500">
              <a:solidFill>
                <a:srgbClr val="103864"/>
              </a:solidFill>
              <a:latin typeface="Sora"/>
              <a:ea typeface="Sora"/>
              <a:cs typeface="Sora"/>
              <a:sym typeface="Sora"/>
            </a:endParaRPr>
          </a:p>
          <a:p>
            <a:pPr indent="-323850" lvl="1" marL="9144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p value is 5.06089742139399e-52</a:t>
            </a:r>
            <a:endParaRPr sz="1500">
              <a:solidFill>
                <a:srgbClr val="103864"/>
              </a:solidFill>
              <a:latin typeface="Sora"/>
              <a:ea typeface="Sora"/>
              <a:cs typeface="Sora"/>
              <a:sym typeface="Sora"/>
            </a:endParaRPr>
          </a:p>
          <a:p>
            <a:pPr indent="-323850" lvl="1" marL="9144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The variances are not equal (reject H0)</a:t>
            </a:r>
            <a:endParaRPr sz="1500">
              <a:solidFill>
                <a:srgbClr val="103864"/>
              </a:solidFill>
              <a:latin typeface="Sora"/>
              <a:ea typeface="Sora"/>
              <a:cs typeface="Sora"/>
              <a:sym typeface="Sora"/>
            </a:endParaRPr>
          </a:p>
          <a:p>
            <a:pPr indent="-323850" lvl="0" marL="4572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As the test shows that the variances are not equal, the hypothesis testing mother that will be used is Welch t-test</a:t>
            </a:r>
            <a:endParaRPr sz="1500">
              <a:solidFill>
                <a:srgbClr val="103864"/>
              </a:solidFill>
              <a:latin typeface="Sora"/>
              <a:ea typeface="Sora"/>
              <a:cs typeface="Sora"/>
              <a:sym typeface="Sora"/>
            </a:endParaRPr>
          </a:p>
          <a:p>
            <a:pPr indent="-323850" lvl="0" marL="4572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Welch’s t-test result:</a:t>
            </a:r>
            <a:endParaRPr sz="1500">
              <a:solidFill>
                <a:srgbClr val="103864"/>
              </a:solidFill>
              <a:latin typeface="Sora"/>
              <a:ea typeface="Sora"/>
              <a:cs typeface="Sora"/>
              <a:sym typeface="Sora"/>
            </a:endParaRPr>
          </a:p>
          <a:p>
            <a:pPr indent="-323850" lvl="1" marL="9144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one-tail p-value = 2.94473222335849e-103</a:t>
            </a:r>
            <a:endParaRPr sz="1500">
              <a:solidFill>
                <a:srgbClr val="103864"/>
              </a:solidFill>
              <a:latin typeface="Sora"/>
              <a:ea typeface="Sora"/>
              <a:cs typeface="Sora"/>
              <a:sym typeface="Sora"/>
            </a:endParaRPr>
          </a:p>
          <a:p>
            <a:pPr indent="-323850" lvl="1" marL="914400" marR="0" rtl="0" algn="l">
              <a:lnSpc>
                <a:spcPct val="100000"/>
              </a:lnSpc>
              <a:spcBef>
                <a:spcPts val="0"/>
              </a:spcBef>
              <a:spcAft>
                <a:spcPts val="0"/>
              </a:spcAft>
              <a:buClr>
                <a:srgbClr val="103864"/>
              </a:buClr>
              <a:buSzPts val="1500"/>
              <a:buFont typeface="Sora"/>
              <a:buChar char="○"/>
            </a:pPr>
            <a:r>
              <a:rPr b="1" lang="en-US" sz="1500">
                <a:solidFill>
                  <a:srgbClr val="103864"/>
                </a:solidFill>
                <a:latin typeface="Sora"/>
                <a:ea typeface="Sora"/>
                <a:cs typeface="Sora"/>
                <a:sym typeface="Sora"/>
              </a:rPr>
              <a:t>The average charges of smokers is greater than nonsmokers (reject H0)</a:t>
            </a:r>
            <a:endParaRPr b="1" sz="1500">
              <a:solidFill>
                <a:srgbClr val="103864"/>
              </a:solidFill>
              <a:latin typeface="Sora"/>
              <a:ea typeface="Sora"/>
              <a:cs typeface="Sora"/>
              <a:sym typeface="Sor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15d9a76f56b_0_2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1800"/>
              <a:t>Hypothesis testing: The medical charges of policyholder with BMI value above 25 is higher than those with BMI value under 25</a:t>
            </a:r>
            <a:endParaRPr sz="1800"/>
          </a:p>
        </p:txBody>
      </p:sp>
      <p:sp>
        <p:nvSpPr>
          <p:cNvPr id="499" name="Google Shape;499;g15d9a76f56b_0_29"/>
          <p:cNvSpPr txBox="1"/>
          <p:nvPr/>
        </p:nvSpPr>
        <p:spPr>
          <a:xfrm>
            <a:off x="401515" y="1584375"/>
            <a:ext cx="11388900" cy="28629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Define null and alternate hypothesis:</a:t>
            </a:r>
            <a:endParaRPr sz="1800">
              <a:solidFill>
                <a:srgbClr val="103864"/>
              </a:solidFill>
              <a:latin typeface="Sora"/>
              <a:ea typeface="Sora"/>
              <a:cs typeface="Sora"/>
              <a:sym typeface="Sora"/>
            </a:endParaRPr>
          </a:p>
          <a:p>
            <a:pPr indent="-342900" lvl="1" marL="9144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H0:	μ1 ≤ μ2 The average charges of policyholder with BMI above 25 is less than or equal to those with BMI value under 25</a:t>
            </a:r>
            <a:endParaRPr sz="1800">
              <a:solidFill>
                <a:srgbClr val="103864"/>
              </a:solidFill>
              <a:latin typeface="Sora"/>
              <a:ea typeface="Sora"/>
              <a:cs typeface="Sora"/>
              <a:sym typeface="Sora"/>
            </a:endParaRPr>
          </a:p>
          <a:p>
            <a:pPr indent="-342900" lvl="1" marL="9144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H1:	μ1 &gt; μ2 The average charges of policyholder with BMI above 25 is greater than those with BMI value under 25</a:t>
            </a:r>
            <a:endParaRPr sz="1800">
              <a:solidFill>
                <a:srgbClr val="103864"/>
              </a:solidFill>
              <a:latin typeface="Sora"/>
              <a:ea typeface="Sora"/>
              <a:cs typeface="Sora"/>
              <a:sym typeface="Sora"/>
            </a:endParaRPr>
          </a:p>
          <a:p>
            <a:pPr indent="-342900" lvl="0" marL="4572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Decide the significance level</a:t>
            </a:r>
            <a:endParaRPr sz="1800">
              <a:solidFill>
                <a:srgbClr val="103864"/>
              </a:solidFill>
              <a:latin typeface="Sora"/>
              <a:ea typeface="Sora"/>
              <a:cs typeface="Sora"/>
              <a:sym typeface="Sora"/>
            </a:endParaRPr>
          </a:p>
          <a:p>
            <a:pPr indent="-342900" lvl="1" marL="9144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α = 0.05</a:t>
            </a:r>
            <a:endParaRPr sz="1800">
              <a:solidFill>
                <a:srgbClr val="103864"/>
              </a:solidFill>
              <a:latin typeface="Sora"/>
              <a:ea typeface="Sora"/>
              <a:cs typeface="Sora"/>
              <a:sym typeface="Sora"/>
            </a:endParaRPr>
          </a:p>
          <a:p>
            <a:pPr indent="-342900" lvl="0" marL="4572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Identify the test:</a:t>
            </a:r>
            <a:endParaRPr sz="1800">
              <a:solidFill>
                <a:srgbClr val="103864"/>
              </a:solidFill>
              <a:latin typeface="Sora"/>
              <a:ea typeface="Sora"/>
              <a:cs typeface="Sora"/>
              <a:sym typeface="Sora"/>
            </a:endParaRPr>
          </a:p>
          <a:p>
            <a:pPr indent="-342900" lvl="1" marL="9144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As standard deviation of the population is not known, T stat test would be appropriate.</a:t>
            </a:r>
            <a:endParaRPr sz="1800">
              <a:solidFill>
                <a:srgbClr val="103864"/>
              </a:solidFill>
              <a:latin typeface="Sora"/>
              <a:ea typeface="Sora"/>
              <a:cs typeface="Sora"/>
              <a:sym typeface="Sora"/>
            </a:endParaRPr>
          </a:p>
          <a:p>
            <a:pPr indent="-342900" lvl="1" marL="9144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The &gt; sign in alternate hypothesis indicate test is right tailed</a:t>
            </a:r>
            <a:endParaRPr b="0" i="0" sz="1800" u="none" cap="none" strike="noStrike">
              <a:solidFill>
                <a:srgbClr val="103864"/>
              </a:solidFill>
              <a:latin typeface="Sora"/>
              <a:ea typeface="Sora"/>
              <a:cs typeface="Sora"/>
              <a:sym typeface="Sor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15d9a76f56b_0_3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1800"/>
              <a:t>Hypothesis testing: The medical charges of </a:t>
            </a:r>
            <a:r>
              <a:rPr lang="en-US" sz="1800"/>
              <a:t>policyholder </a:t>
            </a:r>
            <a:r>
              <a:rPr lang="en-US" sz="1800"/>
              <a:t>with BMI value above 25 is higher than those with BMI value under 25</a:t>
            </a:r>
            <a:endParaRPr sz="1800"/>
          </a:p>
        </p:txBody>
      </p:sp>
      <p:sp>
        <p:nvSpPr>
          <p:cNvPr id="505" name="Google Shape;505;g15d9a76f56b_0_34"/>
          <p:cNvSpPr txBox="1"/>
          <p:nvPr/>
        </p:nvSpPr>
        <p:spPr>
          <a:xfrm>
            <a:off x="401515" y="1584375"/>
            <a:ext cx="11388900" cy="3786600"/>
          </a:xfrm>
          <a:prstGeom prst="rect">
            <a:avLst/>
          </a:prstGeom>
          <a:noFill/>
          <a:ln>
            <a:noFill/>
          </a:ln>
        </p:spPr>
        <p:txBody>
          <a:bodyPr anchorCtr="0" anchor="t" bIns="45700" lIns="91425" spcFirstLastPara="1" rIns="91425" wrap="square" tIns="45700">
            <a:spAutoFit/>
          </a:bodyPr>
          <a:lstStyle/>
          <a:p>
            <a:pPr indent="-323850" lvl="0" marL="4572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Sample:</a:t>
            </a:r>
            <a:endParaRPr sz="1500">
              <a:solidFill>
                <a:srgbClr val="103864"/>
              </a:solidFill>
              <a:latin typeface="Sora"/>
              <a:ea typeface="Sora"/>
              <a:cs typeface="Sora"/>
              <a:sym typeface="Sora"/>
            </a:endParaRPr>
          </a:p>
          <a:p>
            <a:pPr indent="-323850" lvl="1" marL="9144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no. of BMI above 25: 1091</a:t>
            </a:r>
            <a:endParaRPr sz="1500">
              <a:solidFill>
                <a:srgbClr val="103864"/>
              </a:solidFill>
              <a:latin typeface="Sora"/>
              <a:ea typeface="Sora"/>
              <a:cs typeface="Sora"/>
              <a:sym typeface="Sora"/>
            </a:endParaRPr>
          </a:p>
          <a:p>
            <a:pPr indent="-323850" lvl="1" marL="9144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no. of BMI under 25: 245</a:t>
            </a:r>
            <a:endParaRPr sz="1500">
              <a:solidFill>
                <a:srgbClr val="103864"/>
              </a:solidFill>
              <a:latin typeface="Sora"/>
              <a:ea typeface="Sora"/>
              <a:cs typeface="Sora"/>
              <a:sym typeface="Sora"/>
            </a:endParaRPr>
          </a:p>
          <a:p>
            <a:pPr indent="-323850" lvl="0" marL="457200" rtl="0" algn="l">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As the sample size is unequal, </a:t>
            </a:r>
            <a:r>
              <a:rPr b="1" lang="en-US" sz="1500">
                <a:solidFill>
                  <a:srgbClr val="103864"/>
                </a:solidFill>
                <a:latin typeface="Sora"/>
                <a:ea typeface="Sora"/>
                <a:cs typeface="Sora"/>
                <a:sym typeface="Sora"/>
              </a:rPr>
              <a:t>bartlett test</a:t>
            </a:r>
            <a:r>
              <a:rPr lang="en-US" sz="1500">
                <a:solidFill>
                  <a:srgbClr val="103864"/>
                </a:solidFill>
                <a:latin typeface="Sora"/>
                <a:ea typeface="Sora"/>
                <a:cs typeface="Sora"/>
                <a:sym typeface="Sora"/>
              </a:rPr>
              <a:t> are performed to ensure the variances are equal for all samples:</a:t>
            </a:r>
            <a:endParaRPr sz="1500">
              <a:solidFill>
                <a:srgbClr val="103864"/>
              </a:solidFill>
              <a:latin typeface="Sora"/>
              <a:ea typeface="Sora"/>
              <a:cs typeface="Sora"/>
              <a:sym typeface="Sora"/>
            </a:endParaRPr>
          </a:p>
          <a:p>
            <a:pPr indent="-323850" lvl="1" marL="914400" rtl="0" algn="l">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H0: 	The variances are equal for all samples</a:t>
            </a:r>
            <a:endParaRPr sz="1500">
              <a:solidFill>
                <a:srgbClr val="103864"/>
              </a:solidFill>
              <a:latin typeface="Sora"/>
              <a:ea typeface="Sora"/>
              <a:cs typeface="Sora"/>
              <a:sym typeface="Sora"/>
            </a:endParaRPr>
          </a:p>
          <a:p>
            <a:pPr indent="-323850" lvl="1" marL="914400" rtl="0" algn="l">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H1: 	The variances are not equal for one pair or more</a:t>
            </a:r>
            <a:endParaRPr sz="1500">
              <a:solidFill>
                <a:srgbClr val="103864"/>
              </a:solidFill>
              <a:latin typeface="Sora"/>
              <a:ea typeface="Sora"/>
              <a:cs typeface="Sora"/>
              <a:sym typeface="Sora"/>
            </a:endParaRPr>
          </a:p>
          <a:p>
            <a:pPr indent="-323850" lvl="1" marL="914400" rtl="0" algn="l">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α = 0.05</a:t>
            </a:r>
            <a:endParaRPr sz="1500">
              <a:solidFill>
                <a:srgbClr val="103864"/>
              </a:solidFill>
              <a:latin typeface="Sora"/>
              <a:ea typeface="Sora"/>
              <a:cs typeface="Sora"/>
              <a:sym typeface="Sora"/>
            </a:endParaRPr>
          </a:p>
          <a:p>
            <a:pPr indent="-323850" lvl="0" marL="4572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Bartlett Result:</a:t>
            </a:r>
            <a:endParaRPr sz="1500">
              <a:solidFill>
                <a:srgbClr val="103864"/>
              </a:solidFill>
              <a:latin typeface="Sora"/>
              <a:ea typeface="Sora"/>
              <a:cs typeface="Sora"/>
              <a:sym typeface="Sora"/>
            </a:endParaRPr>
          </a:p>
          <a:p>
            <a:pPr indent="-323850" lvl="1" marL="9144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p value is 2.3532085528057478e-21</a:t>
            </a:r>
            <a:endParaRPr sz="1500">
              <a:solidFill>
                <a:srgbClr val="103864"/>
              </a:solidFill>
              <a:latin typeface="Sora"/>
              <a:ea typeface="Sora"/>
              <a:cs typeface="Sora"/>
              <a:sym typeface="Sora"/>
            </a:endParaRPr>
          </a:p>
          <a:p>
            <a:pPr indent="-323850" lvl="1" marL="9144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The variances are not equal (reject H0)</a:t>
            </a:r>
            <a:endParaRPr sz="1500">
              <a:solidFill>
                <a:srgbClr val="103864"/>
              </a:solidFill>
              <a:latin typeface="Sora"/>
              <a:ea typeface="Sora"/>
              <a:cs typeface="Sora"/>
              <a:sym typeface="Sora"/>
            </a:endParaRPr>
          </a:p>
          <a:p>
            <a:pPr indent="-323850" lvl="0" marL="4572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As the test shows that the variances are not equal, the hypothesis testing mother that will be used is Welch t-test</a:t>
            </a:r>
            <a:endParaRPr sz="1500">
              <a:solidFill>
                <a:srgbClr val="103864"/>
              </a:solidFill>
              <a:latin typeface="Sora"/>
              <a:ea typeface="Sora"/>
              <a:cs typeface="Sora"/>
              <a:sym typeface="Sora"/>
            </a:endParaRPr>
          </a:p>
          <a:p>
            <a:pPr indent="-323850" lvl="0" marL="4572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Welch’s t-test result:</a:t>
            </a:r>
            <a:endParaRPr sz="1500">
              <a:solidFill>
                <a:srgbClr val="103864"/>
              </a:solidFill>
              <a:latin typeface="Sora"/>
              <a:ea typeface="Sora"/>
              <a:cs typeface="Sora"/>
              <a:sym typeface="Sora"/>
            </a:endParaRPr>
          </a:p>
          <a:p>
            <a:pPr indent="-323850" lvl="1" marL="9144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O</a:t>
            </a:r>
            <a:r>
              <a:rPr lang="en-US" sz="1500">
                <a:solidFill>
                  <a:srgbClr val="103864"/>
                </a:solidFill>
                <a:latin typeface="Sora"/>
                <a:ea typeface="Sora"/>
                <a:cs typeface="Sora"/>
                <a:sym typeface="Sora"/>
              </a:rPr>
              <a:t>ne-tail p-value = 2.540448651580689e-09</a:t>
            </a:r>
            <a:endParaRPr sz="1500">
              <a:solidFill>
                <a:srgbClr val="103864"/>
              </a:solidFill>
              <a:latin typeface="Sora"/>
              <a:ea typeface="Sora"/>
              <a:cs typeface="Sora"/>
              <a:sym typeface="Sora"/>
            </a:endParaRPr>
          </a:p>
          <a:p>
            <a:pPr indent="-323850" lvl="1" marL="914400" marR="0" rtl="0" algn="l">
              <a:lnSpc>
                <a:spcPct val="100000"/>
              </a:lnSpc>
              <a:spcBef>
                <a:spcPts val="0"/>
              </a:spcBef>
              <a:spcAft>
                <a:spcPts val="0"/>
              </a:spcAft>
              <a:buClr>
                <a:srgbClr val="103864"/>
              </a:buClr>
              <a:buSzPts val="1500"/>
              <a:buFont typeface="Sora"/>
              <a:buChar char="○"/>
            </a:pPr>
            <a:r>
              <a:rPr b="1" lang="en-US" sz="1500">
                <a:solidFill>
                  <a:srgbClr val="103864"/>
                </a:solidFill>
                <a:latin typeface="Sora"/>
                <a:ea typeface="Sora"/>
                <a:cs typeface="Sora"/>
                <a:sym typeface="Sora"/>
              </a:rPr>
              <a:t>The average charges of policyholder with BMI above 25 is greater than those with BMI value under 25 (reject H0)</a:t>
            </a:r>
            <a:endParaRPr b="1" sz="1500">
              <a:solidFill>
                <a:srgbClr val="103864"/>
              </a:solidFill>
              <a:latin typeface="Sora"/>
              <a:ea typeface="Sora"/>
              <a:cs typeface="Sora"/>
              <a:sym typeface="Sor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15d9a76f56b_0_4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1800"/>
              <a:t>Hypothesis testing: T</a:t>
            </a:r>
            <a:r>
              <a:rPr lang="en-US" sz="1800"/>
              <a:t>he medical charges of male is higher than female</a:t>
            </a:r>
            <a:endParaRPr sz="1800"/>
          </a:p>
        </p:txBody>
      </p:sp>
      <p:sp>
        <p:nvSpPr>
          <p:cNvPr id="511" name="Google Shape;511;g15d9a76f56b_0_49"/>
          <p:cNvSpPr txBox="1"/>
          <p:nvPr/>
        </p:nvSpPr>
        <p:spPr>
          <a:xfrm>
            <a:off x="401515" y="1584375"/>
            <a:ext cx="11388900" cy="23088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Define null and alternate hypothesis:</a:t>
            </a:r>
            <a:endParaRPr sz="1800">
              <a:solidFill>
                <a:srgbClr val="103864"/>
              </a:solidFill>
              <a:latin typeface="Sora"/>
              <a:ea typeface="Sora"/>
              <a:cs typeface="Sora"/>
              <a:sym typeface="Sora"/>
            </a:endParaRPr>
          </a:p>
          <a:p>
            <a:pPr indent="-342900" lvl="1" marL="9144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H0:	μ1 ≤ μ2 The average charges of male is less than or equal to female</a:t>
            </a:r>
            <a:endParaRPr sz="1800">
              <a:solidFill>
                <a:srgbClr val="103864"/>
              </a:solidFill>
              <a:latin typeface="Sora"/>
              <a:ea typeface="Sora"/>
              <a:cs typeface="Sora"/>
              <a:sym typeface="Sora"/>
            </a:endParaRPr>
          </a:p>
          <a:p>
            <a:pPr indent="-342900" lvl="1" marL="9144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H1:	μ1 &gt; μ2 The average charges of male is greater than female</a:t>
            </a:r>
            <a:endParaRPr sz="1800">
              <a:solidFill>
                <a:srgbClr val="103864"/>
              </a:solidFill>
              <a:latin typeface="Sora"/>
              <a:ea typeface="Sora"/>
              <a:cs typeface="Sora"/>
              <a:sym typeface="Sora"/>
            </a:endParaRPr>
          </a:p>
          <a:p>
            <a:pPr indent="-342900" lvl="0" marL="4572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Decide the significance level</a:t>
            </a:r>
            <a:endParaRPr sz="1800">
              <a:solidFill>
                <a:srgbClr val="103864"/>
              </a:solidFill>
              <a:latin typeface="Sora"/>
              <a:ea typeface="Sora"/>
              <a:cs typeface="Sora"/>
              <a:sym typeface="Sora"/>
            </a:endParaRPr>
          </a:p>
          <a:p>
            <a:pPr indent="-342900" lvl="1" marL="9144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α = 0.05</a:t>
            </a:r>
            <a:endParaRPr sz="1800">
              <a:solidFill>
                <a:srgbClr val="103864"/>
              </a:solidFill>
              <a:latin typeface="Sora"/>
              <a:ea typeface="Sora"/>
              <a:cs typeface="Sora"/>
              <a:sym typeface="Sora"/>
            </a:endParaRPr>
          </a:p>
          <a:p>
            <a:pPr indent="-342900" lvl="0" marL="4572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Identify the test:</a:t>
            </a:r>
            <a:endParaRPr sz="1800">
              <a:solidFill>
                <a:srgbClr val="103864"/>
              </a:solidFill>
              <a:latin typeface="Sora"/>
              <a:ea typeface="Sora"/>
              <a:cs typeface="Sora"/>
              <a:sym typeface="Sora"/>
            </a:endParaRPr>
          </a:p>
          <a:p>
            <a:pPr indent="-342900" lvl="1" marL="9144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As standard deviation of the population is not known, T stat test would be appropriate.</a:t>
            </a:r>
            <a:endParaRPr sz="1800">
              <a:solidFill>
                <a:srgbClr val="103864"/>
              </a:solidFill>
              <a:latin typeface="Sora"/>
              <a:ea typeface="Sora"/>
              <a:cs typeface="Sora"/>
              <a:sym typeface="Sora"/>
            </a:endParaRPr>
          </a:p>
          <a:p>
            <a:pPr indent="-342900" lvl="1" marL="9144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The &gt; sign in alternate hypothesis indicate test is right tailed</a:t>
            </a:r>
            <a:endParaRPr b="0" i="0" sz="1800" u="none" cap="none" strike="noStrike">
              <a:solidFill>
                <a:srgbClr val="103864"/>
              </a:solidFill>
              <a:latin typeface="Sora"/>
              <a:ea typeface="Sora"/>
              <a:cs typeface="Sora"/>
              <a:sym typeface="Sor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15d9a76f56b_0_5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1800"/>
              <a:t>Hypothesis testing: </a:t>
            </a:r>
            <a:r>
              <a:rPr lang="en-US" sz="1800"/>
              <a:t>The medical charges of male is higher than female</a:t>
            </a:r>
            <a:endParaRPr sz="1800"/>
          </a:p>
        </p:txBody>
      </p:sp>
      <p:sp>
        <p:nvSpPr>
          <p:cNvPr id="517" name="Google Shape;517;g15d9a76f56b_0_54"/>
          <p:cNvSpPr txBox="1"/>
          <p:nvPr/>
        </p:nvSpPr>
        <p:spPr>
          <a:xfrm>
            <a:off x="401515" y="1584375"/>
            <a:ext cx="11388900" cy="3555600"/>
          </a:xfrm>
          <a:prstGeom prst="rect">
            <a:avLst/>
          </a:prstGeom>
          <a:noFill/>
          <a:ln>
            <a:noFill/>
          </a:ln>
        </p:spPr>
        <p:txBody>
          <a:bodyPr anchorCtr="0" anchor="t" bIns="45700" lIns="91425" spcFirstLastPara="1" rIns="91425" wrap="square" tIns="45700">
            <a:spAutoFit/>
          </a:bodyPr>
          <a:lstStyle/>
          <a:p>
            <a:pPr indent="-323850" lvl="0" marL="4572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Sample:</a:t>
            </a:r>
            <a:endParaRPr sz="1500">
              <a:solidFill>
                <a:srgbClr val="103864"/>
              </a:solidFill>
              <a:latin typeface="Sora"/>
              <a:ea typeface="Sora"/>
              <a:cs typeface="Sora"/>
              <a:sym typeface="Sora"/>
            </a:endParaRPr>
          </a:p>
          <a:p>
            <a:pPr indent="-323850" lvl="1" marL="9144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no. of male: 676</a:t>
            </a:r>
            <a:endParaRPr sz="1500">
              <a:solidFill>
                <a:srgbClr val="103864"/>
              </a:solidFill>
              <a:latin typeface="Sora"/>
              <a:ea typeface="Sora"/>
              <a:cs typeface="Sora"/>
              <a:sym typeface="Sora"/>
            </a:endParaRPr>
          </a:p>
          <a:p>
            <a:pPr indent="-323850" lvl="1" marL="9144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no. of female 662</a:t>
            </a:r>
            <a:endParaRPr sz="1500">
              <a:solidFill>
                <a:srgbClr val="103864"/>
              </a:solidFill>
              <a:latin typeface="Sora"/>
              <a:ea typeface="Sora"/>
              <a:cs typeface="Sora"/>
              <a:sym typeface="Sora"/>
            </a:endParaRPr>
          </a:p>
          <a:p>
            <a:pPr indent="-323850" lvl="0" marL="457200" rtl="0" algn="l">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As the sample size is unequal, </a:t>
            </a:r>
            <a:r>
              <a:rPr b="1" lang="en-US" sz="1500">
                <a:solidFill>
                  <a:srgbClr val="103864"/>
                </a:solidFill>
                <a:latin typeface="Sora"/>
                <a:ea typeface="Sora"/>
                <a:cs typeface="Sora"/>
                <a:sym typeface="Sora"/>
              </a:rPr>
              <a:t>bartlett test</a:t>
            </a:r>
            <a:r>
              <a:rPr lang="en-US" sz="1500">
                <a:solidFill>
                  <a:srgbClr val="103864"/>
                </a:solidFill>
                <a:latin typeface="Sora"/>
                <a:ea typeface="Sora"/>
                <a:cs typeface="Sora"/>
                <a:sym typeface="Sora"/>
              </a:rPr>
              <a:t> are performed to ensure the variances are equal for all samples:</a:t>
            </a:r>
            <a:endParaRPr sz="1500">
              <a:solidFill>
                <a:srgbClr val="103864"/>
              </a:solidFill>
              <a:latin typeface="Sora"/>
              <a:ea typeface="Sora"/>
              <a:cs typeface="Sora"/>
              <a:sym typeface="Sora"/>
            </a:endParaRPr>
          </a:p>
          <a:p>
            <a:pPr indent="-323850" lvl="1" marL="914400" rtl="0" algn="l">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H0: 	The variances are equal for all samples</a:t>
            </a:r>
            <a:endParaRPr sz="1500">
              <a:solidFill>
                <a:srgbClr val="103864"/>
              </a:solidFill>
              <a:latin typeface="Sora"/>
              <a:ea typeface="Sora"/>
              <a:cs typeface="Sora"/>
              <a:sym typeface="Sora"/>
            </a:endParaRPr>
          </a:p>
          <a:p>
            <a:pPr indent="-323850" lvl="1" marL="914400" rtl="0" algn="l">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H1: 	The variances are not equal for one pair or more</a:t>
            </a:r>
            <a:endParaRPr sz="1500">
              <a:solidFill>
                <a:srgbClr val="103864"/>
              </a:solidFill>
              <a:latin typeface="Sora"/>
              <a:ea typeface="Sora"/>
              <a:cs typeface="Sora"/>
              <a:sym typeface="Sora"/>
            </a:endParaRPr>
          </a:p>
          <a:p>
            <a:pPr indent="-323850" lvl="1" marL="914400" rtl="0" algn="l">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α = 0.05</a:t>
            </a:r>
            <a:endParaRPr sz="1500">
              <a:solidFill>
                <a:srgbClr val="103864"/>
              </a:solidFill>
              <a:latin typeface="Sora"/>
              <a:ea typeface="Sora"/>
              <a:cs typeface="Sora"/>
              <a:sym typeface="Sora"/>
            </a:endParaRPr>
          </a:p>
          <a:p>
            <a:pPr indent="-323850" lvl="0" marL="4572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Bartlett Result:</a:t>
            </a:r>
            <a:endParaRPr sz="1500">
              <a:solidFill>
                <a:srgbClr val="103864"/>
              </a:solidFill>
              <a:latin typeface="Sora"/>
              <a:ea typeface="Sora"/>
              <a:cs typeface="Sora"/>
              <a:sym typeface="Sora"/>
            </a:endParaRPr>
          </a:p>
          <a:p>
            <a:pPr indent="-323850" lvl="1" marL="9144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p value is 7.886776680290195e-05</a:t>
            </a:r>
            <a:endParaRPr sz="1500">
              <a:solidFill>
                <a:srgbClr val="103864"/>
              </a:solidFill>
              <a:latin typeface="Sora"/>
              <a:ea typeface="Sora"/>
              <a:cs typeface="Sora"/>
              <a:sym typeface="Sora"/>
            </a:endParaRPr>
          </a:p>
          <a:p>
            <a:pPr indent="-323850" lvl="1" marL="9144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The variances are not equal (reject H0)</a:t>
            </a:r>
            <a:endParaRPr sz="1500">
              <a:solidFill>
                <a:srgbClr val="103864"/>
              </a:solidFill>
              <a:latin typeface="Sora"/>
              <a:ea typeface="Sora"/>
              <a:cs typeface="Sora"/>
              <a:sym typeface="Sora"/>
            </a:endParaRPr>
          </a:p>
          <a:p>
            <a:pPr indent="-323850" lvl="0" marL="4572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As the test shows that the variances are not equal, the hypothesis testing mother that will be used is Welch t-test</a:t>
            </a:r>
            <a:endParaRPr sz="1500">
              <a:solidFill>
                <a:srgbClr val="103864"/>
              </a:solidFill>
              <a:latin typeface="Sora"/>
              <a:ea typeface="Sora"/>
              <a:cs typeface="Sora"/>
              <a:sym typeface="Sora"/>
            </a:endParaRPr>
          </a:p>
          <a:p>
            <a:pPr indent="-323850" lvl="0" marL="4572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Welch’s t-test result:</a:t>
            </a:r>
            <a:endParaRPr sz="1500">
              <a:solidFill>
                <a:srgbClr val="103864"/>
              </a:solidFill>
              <a:latin typeface="Sora"/>
              <a:ea typeface="Sora"/>
              <a:cs typeface="Sora"/>
              <a:sym typeface="Sora"/>
            </a:endParaRPr>
          </a:p>
          <a:p>
            <a:pPr indent="-323850" lvl="1" marL="914400" marR="0" rtl="0" algn="l">
              <a:lnSpc>
                <a:spcPct val="100000"/>
              </a:lnSpc>
              <a:spcBef>
                <a:spcPts val="0"/>
              </a:spcBef>
              <a:spcAft>
                <a:spcPts val="0"/>
              </a:spcAft>
              <a:buClr>
                <a:srgbClr val="103864"/>
              </a:buClr>
              <a:buSzPts val="1500"/>
              <a:buFont typeface="Sora"/>
              <a:buChar char="○"/>
            </a:pPr>
            <a:r>
              <a:rPr lang="en-US" sz="1500">
                <a:solidFill>
                  <a:srgbClr val="103864"/>
                </a:solidFill>
                <a:latin typeface="Sora"/>
                <a:ea typeface="Sora"/>
                <a:cs typeface="Sora"/>
                <a:sym typeface="Sora"/>
              </a:rPr>
              <a:t>O</a:t>
            </a:r>
            <a:r>
              <a:rPr lang="en-US" sz="1500">
                <a:solidFill>
                  <a:srgbClr val="103864"/>
                </a:solidFill>
                <a:latin typeface="Sora"/>
                <a:ea typeface="Sora"/>
                <a:cs typeface="Sora"/>
                <a:sym typeface="Sora"/>
              </a:rPr>
              <a:t>ne-tail p-value = 0.017920507478008323</a:t>
            </a:r>
            <a:endParaRPr sz="1500">
              <a:solidFill>
                <a:srgbClr val="103864"/>
              </a:solidFill>
              <a:latin typeface="Sora"/>
              <a:ea typeface="Sora"/>
              <a:cs typeface="Sora"/>
              <a:sym typeface="Sora"/>
            </a:endParaRPr>
          </a:p>
          <a:p>
            <a:pPr indent="-323850" lvl="1" marL="914400" marR="0" rtl="0" algn="l">
              <a:lnSpc>
                <a:spcPct val="100000"/>
              </a:lnSpc>
              <a:spcBef>
                <a:spcPts val="0"/>
              </a:spcBef>
              <a:spcAft>
                <a:spcPts val="0"/>
              </a:spcAft>
              <a:buClr>
                <a:srgbClr val="103864"/>
              </a:buClr>
              <a:buSzPts val="1500"/>
              <a:buFont typeface="Sora"/>
              <a:buChar char="○"/>
            </a:pPr>
            <a:r>
              <a:rPr b="1" lang="en-US" sz="1500">
                <a:solidFill>
                  <a:srgbClr val="103864"/>
                </a:solidFill>
                <a:latin typeface="Sora"/>
                <a:ea typeface="Sora"/>
                <a:cs typeface="Sora"/>
                <a:sym typeface="Sora"/>
              </a:rPr>
              <a:t>The average charges of male is greater than female (reject H0)</a:t>
            </a:r>
            <a:endParaRPr b="1" sz="1500">
              <a:solidFill>
                <a:srgbClr val="103864"/>
              </a:solidFill>
              <a:latin typeface="Sora"/>
              <a:ea typeface="Sora"/>
              <a:cs typeface="Sora"/>
              <a:sym typeface="Sor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142ad2f6649_0_144"/>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Conclusion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142ad2f6649_0_13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Conclusion</a:t>
            </a:r>
            <a:endParaRPr/>
          </a:p>
        </p:txBody>
      </p:sp>
      <p:sp>
        <p:nvSpPr>
          <p:cNvPr id="529" name="Google Shape;529;g142ad2f6649_0_139"/>
          <p:cNvSpPr txBox="1"/>
          <p:nvPr/>
        </p:nvSpPr>
        <p:spPr>
          <a:xfrm>
            <a:off x="401515" y="1584375"/>
            <a:ext cx="11388900" cy="40329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00000"/>
              </a:lnSpc>
              <a:spcBef>
                <a:spcPts val="0"/>
              </a:spcBef>
              <a:spcAft>
                <a:spcPts val="0"/>
              </a:spcAft>
              <a:buClr>
                <a:srgbClr val="103864"/>
              </a:buClr>
              <a:buSzPts val="1600"/>
              <a:buFont typeface="Sora"/>
              <a:buChar char="•"/>
            </a:pPr>
            <a:r>
              <a:rPr lang="en-US" sz="1600">
                <a:solidFill>
                  <a:srgbClr val="103864"/>
                </a:solidFill>
                <a:latin typeface="Sora"/>
                <a:ea typeface="Sora"/>
                <a:cs typeface="Sora"/>
                <a:sym typeface="Sora"/>
              </a:rPr>
              <a:t>Based on the analysis performed, several variables have significant effect on the value of medical charges of an policyholder. These variables include:</a:t>
            </a:r>
            <a:endParaRPr sz="1600">
              <a:solidFill>
                <a:srgbClr val="103864"/>
              </a:solidFill>
              <a:latin typeface="Sora"/>
              <a:ea typeface="Sora"/>
              <a:cs typeface="Sora"/>
              <a:sym typeface="Sora"/>
            </a:endParaRPr>
          </a:p>
          <a:p>
            <a:pPr indent="-330200" lvl="1" marL="914400" marR="0" rtl="0" algn="l">
              <a:lnSpc>
                <a:spcPct val="100000"/>
              </a:lnSpc>
              <a:spcBef>
                <a:spcPts val="0"/>
              </a:spcBef>
              <a:spcAft>
                <a:spcPts val="0"/>
              </a:spcAft>
              <a:buClr>
                <a:srgbClr val="103864"/>
              </a:buClr>
              <a:buSzPts val="1600"/>
              <a:buFont typeface="Sora"/>
              <a:buChar char="○"/>
            </a:pPr>
            <a:r>
              <a:rPr lang="en-US" sz="1600">
                <a:solidFill>
                  <a:srgbClr val="103864"/>
                </a:solidFill>
                <a:latin typeface="Sora"/>
                <a:ea typeface="Sora"/>
                <a:cs typeface="Sora"/>
                <a:sym typeface="Sora"/>
              </a:rPr>
              <a:t>BMI</a:t>
            </a:r>
            <a:endParaRPr sz="1600">
              <a:solidFill>
                <a:srgbClr val="103864"/>
              </a:solidFill>
              <a:latin typeface="Sora"/>
              <a:ea typeface="Sora"/>
              <a:cs typeface="Sora"/>
              <a:sym typeface="Sora"/>
            </a:endParaRPr>
          </a:p>
          <a:p>
            <a:pPr indent="-330200" lvl="1" marL="914400" marR="0" rtl="0" algn="l">
              <a:lnSpc>
                <a:spcPct val="100000"/>
              </a:lnSpc>
              <a:spcBef>
                <a:spcPts val="0"/>
              </a:spcBef>
              <a:spcAft>
                <a:spcPts val="0"/>
              </a:spcAft>
              <a:buClr>
                <a:srgbClr val="103864"/>
              </a:buClr>
              <a:buSzPts val="1600"/>
              <a:buFont typeface="Sora"/>
              <a:buChar char="○"/>
            </a:pPr>
            <a:r>
              <a:rPr lang="en-US" sz="1600">
                <a:solidFill>
                  <a:srgbClr val="103864"/>
                </a:solidFill>
                <a:latin typeface="Sora"/>
                <a:ea typeface="Sora"/>
                <a:cs typeface="Sora"/>
                <a:sym typeface="Sora"/>
              </a:rPr>
              <a:t>Age</a:t>
            </a:r>
            <a:endParaRPr sz="1600">
              <a:solidFill>
                <a:srgbClr val="103864"/>
              </a:solidFill>
              <a:latin typeface="Sora"/>
              <a:ea typeface="Sora"/>
              <a:cs typeface="Sora"/>
              <a:sym typeface="Sora"/>
            </a:endParaRPr>
          </a:p>
          <a:p>
            <a:pPr indent="-330200" lvl="1" marL="914400" marR="0" rtl="0" algn="l">
              <a:lnSpc>
                <a:spcPct val="100000"/>
              </a:lnSpc>
              <a:spcBef>
                <a:spcPts val="0"/>
              </a:spcBef>
              <a:spcAft>
                <a:spcPts val="0"/>
              </a:spcAft>
              <a:buClr>
                <a:srgbClr val="103864"/>
              </a:buClr>
              <a:buSzPts val="1600"/>
              <a:buFont typeface="Sora"/>
              <a:buChar char="○"/>
            </a:pPr>
            <a:r>
              <a:rPr lang="en-US" sz="1600">
                <a:solidFill>
                  <a:srgbClr val="103864"/>
                </a:solidFill>
                <a:latin typeface="Sora"/>
                <a:ea typeface="Sora"/>
                <a:cs typeface="Sora"/>
                <a:sym typeface="Sora"/>
              </a:rPr>
              <a:t>Smoker Status</a:t>
            </a:r>
            <a:endParaRPr sz="1600">
              <a:solidFill>
                <a:srgbClr val="103864"/>
              </a:solidFill>
              <a:latin typeface="Sora"/>
              <a:ea typeface="Sora"/>
              <a:cs typeface="Sora"/>
              <a:sym typeface="Sora"/>
            </a:endParaRPr>
          </a:p>
          <a:p>
            <a:pPr indent="-330200" lvl="1" marL="914400" marR="0" rtl="0" algn="l">
              <a:lnSpc>
                <a:spcPct val="100000"/>
              </a:lnSpc>
              <a:spcBef>
                <a:spcPts val="0"/>
              </a:spcBef>
              <a:spcAft>
                <a:spcPts val="0"/>
              </a:spcAft>
              <a:buClr>
                <a:srgbClr val="103864"/>
              </a:buClr>
              <a:buSzPts val="1600"/>
              <a:buFont typeface="Sora"/>
              <a:buChar char="○"/>
            </a:pPr>
            <a:r>
              <a:rPr lang="en-US" sz="1600">
                <a:solidFill>
                  <a:srgbClr val="103864"/>
                </a:solidFill>
                <a:latin typeface="Sora"/>
                <a:ea typeface="Sora"/>
                <a:cs typeface="Sora"/>
                <a:sym typeface="Sora"/>
              </a:rPr>
              <a:t>Gender</a:t>
            </a:r>
            <a:endParaRPr sz="1600">
              <a:solidFill>
                <a:srgbClr val="103864"/>
              </a:solidFill>
              <a:latin typeface="Sora"/>
              <a:ea typeface="Sora"/>
              <a:cs typeface="Sora"/>
              <a:sym typeface="Sora"/>
            </a:endParaRPr>
          </a:p>
          <a:p>
            <a:pPr indent="-330200" lvl="0" marL="457200" marR="0" rtl="0" algn="l">
              <a:lnSpc>
                <a:spcPct val="100000"/>
              </a:lnSpc>
              <a:spcBef>
                <a:spcPts val="0"/>
              </a:spcBef>
              <a:spcAft>
                <a:spcPts val="0"/>
              </a:spcAft>
              <a:buClr>
                <a:srgbClr val="103864"/>
              </a:buClr>
              <a:buSzPts val="1600"/>
              <a:buFont typeface="Sora"/>
              <a:buChar char="•"/>
            </a:pPr>
            <a:r>
              <a:rPr lang="en-US" sz="1600">
                <a:solidFill>
                  <a:srgbClr val="103864"/>
                </a:solidFill>
                <a:latin typeface="Sora"/>
                <a:ea typeface="Sora"/>
                <a:cs typeface="Sora"/>
                <a:sym typeface="Sora"/>
              </a:rPr>
              <a:t>A person with high BMI value are more prone to diseases, which might cause higher medical charges</a:t>
            </a:r>
            <a:endParaRPr sz="1600">
              <a:solidFill>
                <a:srgbClr val="103864"/>
              </a:solidFill>
              <a:latin typeface="Sora"/>
              <a:ea typeface="Sora"/>
              <a:cs typeface="Sora"/>
              <a:sym typeface="Sora"/>
            </a:endParaRPr>
          </a:p>
          <a:p>
            <a:pPr indent="-330200" lvl="0" marL="457200" marR="0" rtl="0" algn="l">
              <a:lnSpc>
                <a:spcPct val="100000"/>
              </a:lnSpc>
              <a:spcBef>
                <a:spcPts val="0"/>
              </a:spcBef>
              <a:spcAft>
                <a:spcPts val="0"/>
              </a:spcAft>
              <a:buClr>
                <a:srgbClr val="103864"/>
              </a:buClr>
              <a:buSzPts val="1600"/>
              <a:buFont typeface="Sora"/>
              <a:buChar char="•"/>
            </a:pPr>
            <a:r>
              <a:rPr lang="en-US" sz="1600">
                <a:solidFill>
                  <a:srgbClr val="103864"/>
                </a:solidFill>
                <a:latin typeface="Sora"/>
                <a:ea typeface="Sora"/>
                <a:cs typeface="Sora"/>
                <a:sym typeface="Sora"/>
              </a:rPr>
              <a:t>Gender have effect on the value of charges, in which males have higher charges compared to female. However, the difference between both gender is small</a:t>
            </a:r>
            <a:endParaRPr sz="1600">
              <a:solidFill>
                <a:srgbClr val="103864"/>
              </a:solidFill>
              <a:latin typeface="Sora"/>
              <a:ea typeface="Sora"/>
              <a:cs typeface="Sora"/>
              <a:sym typeface="Sora"/>
            </a:endParaRPr>
          </a:p>
          <a:p>
            <a:pPr indent="-330200" lvl="0" marL="457200" marR="0" rtl="0" algn="l">
              <a:lnSpc>
                <a:spcPct val="100000"/>
              </a:lnSpc>
              <a:spcBef>
                <a:spcPts val="0"/>
              </a:spcBef>
              <a:spcAft>
                <a:spcPts val="0"/>
              </a:spcAft>
              <a:buClr>
                <a:srgbClr val="103864"/>
              </a:buClr>
              <a:buSzPts val="1600"/>
              <a:buFont typeface="Sora"/>
              <a:buChar char="•"/>
            </a:pPr>
            <a:r>
              <a:rPr lang="en-US" sz="1600">
                <a:solidFill>
                  <a:srgbClr val="103864"/>
                </a:solidFill>
                <a:latin typeface="Sora"/>
                <a:ea typeface="Sora"/>
                <a:cs typeface="Sora"/>
                <a:sym typeface="Sora"/>
              </a:rPr>
              <a:t>Age have effect on the value of charges, as older people are more prone to diseases.</a:t>
            </a:r>
            <a:endParaRPr sz="1600">
              <a:solidFill>
                <a:srgbClr val="103864"/>
              </a:solidFill>
              <a:latin typeface="Sora"/>
              <a:ea typeface="Sora"/>
              <a:cs typeface="Sora"/>
              <a:sym typeface="Sora"/>
            </a:endParaRPr>
          </a:p>
          <a:p>
            <a:pPr indent="-330200" lvl="0" marL="457200" marR="0" rtl="0" algn="l">
              <a:lnSpc>
                <a:spcPct val="100000"/>
              </a:lnSpc>
              <a:spcBef>
                <a:spcPts val="0"/>
              </a:spcBef>
              <a:spcAft>
                <a:spcPts val="0"/>
              </a:spcAft>
              <a:buClr>
                <a:srgbClr val="103864"/>
              </a:buClr>
              <a:buSzPts val="1600"/>
              <a:buFont typeface="Sora"/>
              <a:buChar char="•"/>
            </a:pPr>
            <a:r>
              <a:rPr lang="en-US" sz="1600">
                <a:solidFill>
                  <a:srgbClr val="103864"/>
                </a:solidFill>
                <a:latin typeface="Sora"/>
                <a:ea typeface="Sora"/>
                <a:cs typeface="Sora"/>
                <a:sym typeface="Sora"/>
              </a:rPr>
              <a:t>Smoker status have big impact on the value of charges</a:t>
            </a:r>
            <a:endParaRPr sz="1600">
              <a:solidFill>
                <a:srgbClr val="103864"/>
              </a:solidFill>
              <a:latin typeface="Sora"/>
              <a:ea typeface="Sora"/>
              <a:cs typeface="Sora"/>
              <a:sym typeface="Sora"/>
            </a:endParaRPr>
          </a:p>
          <a:p>
            <a:pPr indent="-330200" lvl="0" marL="457200" marR="0" rtl="0" algn="l">
              <a:lnSpc>
                <a:spcPct val="100000"/>
              </a:lnSpc>
              <a:spcBef>
                <a:spcPts val="0"/>
              </a:spcBef>
              <a:spcAft>
                <a:spcPts val="0"/>
              </a:spcAft>
              <a:buClr>
                <a:srgbClr val="103864"/>
              </a:buClr>
              <a:buSzPts val="1600"/>
              <a:buFont typeface="Sora"/>
              <a:buChar char="•"/>
            </a:pPr>
            <a:r>
              <a:rPr lang="en-US" sz="1600">
                <a:solidFill>
                  <a:srgbClr val="103864"/>
                </a:solidFill>
                <a:latin typeface="Sora"/>
                <a:ea typeface="Sora"/>
                <a:cs typeface="Sora"/>
                <a:sym typeface="Sora"/>
              </a:rPr>
              <a:t>In addition smoker status can increase the effect of BMI and age to the value of charges</a:t>
            </a:r>
            <a:endParaRPr sz="1600">
              <a:solidFill>
                <a:srgbClr val="103864"/>
              </a:solidFill>
              <a:latin typeface="Sora"/>
              <a:ea typeface="Sora"/>
              <a:cs typeface="Sora"/>
              <a:sym typeface="Sora"/>
            </a:endParaRPr>
          </a:p>
          <a:p>
            <a:pPr indent="0" lvl="0" marL="457200" marR="0" rtl="0" algn="l">
              <a:lnSpc>
                <a:spcPct val="100000"/>
              </a:lnSpc>
              <a:spcBef>
                <a:spcPts val="0"/>
              </a:spcBef>
              <a:spcAft>
                <a:spcPts val="0"/>
              </a:spcAft>
              <a:buClr>
                <a:srgbClr val="000000"/>
              </a:buClr>
              <a:buSzPts val="2000"/>
              <a:buFont typeface="Arial"/>
              <a:buNone/>
            </a:pPr>
            <a:r>
              <a:t/>
            </a:r>
            <a:endParaRPr b="1" i="0" sz="1600" u="none" cap="none" strike="noStrike">
              <a:solidFill>
                <a:srgbClr val="103864"/>
              </a:solidFill>
              <a:latin typeface="Sora"/>
              <a:ea typeface="Sora"/>
              <a:cs typeface="Sora"/>
              <a:sym typeface="Sora"/>
            </a:endParaRPr>
          </a:p>
          <a:p>
            <a:pPr indent="-330200" lvl="0" marL="457200" marR="0" rtl="0" algn="l">
              <a:lnSpc>
                <a:spcPct val="100000"/>
              </a:lnSpc>
              <a:spcBef>
                <a:spcPts val="0"/>
              </a:spcBef>
              <a:spcAft>
                <a:spcPts val="0"/>
              </a:spcAft>
              <a:buClr>
                <a:srgbClr val="103864"/>
              </a:buClr>
              <a:buSzPts val="1600"/>
              <a:buFont typeface="Sora"/>
              <a:buChar char="•"/>
            </a:pPr>
            <a:r>
              <a:rPr b="1" lang="en-US" sz="1600">
                <a:solidFill>
                  <a:srgbClr val="103864"/>
                </a:solidFill>
                <a:latin typeface="Sora"/>
                <a:ea typeface="Sora"/>
                <a:cs typeface="Sora"/>
                <a:sym typeface="Sora"/>
              </a:rPr>
              <a:t>Several variables have influence on the medical charges amount. However, the only controllable variables are BMI and smoker status. Thus, the insurance provider should focus on these two variables in order to push down the aggregate medical charges.</a:t>
            </a:r>
            <a:endParaRPr b="1" i="0" sz="1600" u="none" cap="none" strike="noStrike">
              <a:solidFill>
                <a:srgbClr val="103864"/>
              </a:solidFill>
              <a:latin typeface="Sora"/>
              <a:ea typeface="Sora"/>
              <a:cs typeface="Sora"/>
              <a:sym typeface="Sor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1451da43991_0_41"/>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Notes</a:t>
            </a:r>
            <a:endParaRPr/>
          </a:p>
        </p:txBody>
      </p:sp>
      <p:sp>
        <p:nvSpPr>
          <p:cNvPr id="535" name="Google Shape;535;g1451da43991_0_41"/>
          <p:cNvSpPr txBox="1"/>
          <p:nvPr/>
        </p:nvSpPr>
        <p:spPr>
          <a:xfrm>
            <a:off x="401515" y="15843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 Make other version with EDA approach</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Add more hypothesis testing</a:t>
            </a:r>
            <a:endParaRPr sz="2000">
              <a:solidFill>
                <a:srgbClr val="103864"/>
              </a:solidFill>
              <a:latin typeface="Sora"/>
              <a:ea typeface="Sora"/>
              <a:cs typeface="Sora"/>
              <a:sym typeface="Sor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2"/>
          <p:cNvSpPr txBox="1"/>
          <p:nvPr>
            <p:ph type="title"/>
          </p:nvPr>
        </p:nvSpPr>
        <p:spPr>
          <a:xfrm>
            <a:off x="388943" y="365125"/>
            <a:ext cx="1150998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Reference</a:t>
            </a:r>
            <a:endParaRPr/>
          </a:p>
        </p:txBody>
      </p:sp>
      <p:sp>
        <p:nvSpPr>
          <p:cNvPr id="541" name="Google Shape;541;p2"/>
          <p:cNvSpPr txBox="1"/>
          <p:nvPr/>
        </p:nvSpPr>
        <p:spPr>
          <a:xfrm>
            <a:off x="401515" y="1584375"/>
            <a:ext cx="11388900" cy="708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103864"/>
              </a:buClr>
              <a:buSzPts val="2000"/>
              <a:buFont typeface="Arial"/>
              <a:buChar char="•"/>
            </a:pPr>
            <a:r>
              <a:rPr lang="en-US" sz="2000" u="sng">
                <a:solidFill>
                  <a:schemeClr val="hlink"/>
                </a:solidFill>
                <a:latin typeface="Sora"/>
                <a:ea typeface="Sora"/>
                <a:cs typeface="Sora"/>
                <a:sym typeface="Sora"/>
                <a:hlinkClick r:id="rId3"/>
              </a:rPr>
              <a:t>https://www.geeksforgeeks.org/welchs-t-test-in-python/</a:t>
            </a:r>
            <a:endParaRPr sz="2000">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Pacmann Module</a:t>
            </a:r>
            <a:endParaRPr sz="2000">
              <a:solidFill>
                <a:srgbClr val="103864"/>
              </a:solidFill>
              <a:latin typeface="Sora"/>
              <a:ea typeface="Sora"/>
              <a:cs typeface="Sora"/>
              <a:sym typeface="So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142ad2f6649_0_74"/>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Dataset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142ad2f6649_0_7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Dataset</a:t>
            </a:r>
            <a:endParaRPr/>
          </a:p>
        </p:txBody>
      </p:sp>
      <p:sp>
        <p:nvSpPr>
          <p:cNvPr id="222" name="Google Shape;222;g142ad2f6649_0_79"/>
          <p:cNvSpPr txBox="1"/>
          <p:nvPr/>
        </p:nvSpPr>
        <p:spPr>
          <a:xfrm>
            <a:off x="401515" y="1584375"/>
            <a:ext cx="11388900" cy="1139100"/>
          </a:xfrm>
          <a:prstGeom prst="rect">
            <a:avLst/>
          </a:prstGeom>
          <a:noFill/>
          <a:ln>
            <a:noFill/>
          </a:ln>
        </p:spPr>
        <p:txBody>
          <a:bodyPr anchorCtr="0" anchor="t" bIns="45700" lIns="91425" spcFirstLastPara="1" rIns="91425" wrap="square" tIns="45700">
            <a:spAutoFit/>
          </a:bodyPr>
          <a:lstStyle/>
          <a:p>
            <a:pPr indent="-336550" lvl="0" marL="457200" rtl="0" algn="l">
              <a:spcBef>
                <a:spcPts val="0"/>
              </a:spcBef>
              <a:spcAft>
                <a:spcPts val="0"/>
              </a:spcAft>
              <a:buClr>
                <a:srgbClr val="103864"/>
              </a:buClr>
              <a:buSzPts val="1700"/>
              <a:buFont typeface="Sora"/>
              <a:buChar char="•"/>
            </a:pPr>
            <a:r>
              <a:rPr lang="en-US" sz="1700">
                <a:solidFill>
                  <a:srgbClr val="103864"/>
                </a:solidFill>
                <a:latin typeface="Sora"/>
                <a:ea typeface="Sora"/>
                <a:cs typeface="Sora"/>
                <a:sym typeface="Sora"/>
              </a:rPr>
              <a:t>The dataset used in this project is about</a:t>
            </a:r>
            <a:r>
              <a:rPr lang="en-US" sz="1700">
                <a:solidFill>
                  <a:srgbClr val="103864"/>
                </a:solidFill>
                <a:latin typeface="Sora"/>
                <a:ea typeface="Sora"/>
                <a:cs typeface="Sora"/>
                <a:sym typeface="Sora"/>
              </a:rPr>
              <a:t> the medical costs billed by health insurance which can be affected by many variables, hence this project will focus on determining the significant variables which affect the cost by using various tools.</a:t>
            </a:r>
            <a:endParaRPr sz="1700">
              <a:solidFill>
                <a:srgbClr val="103864"/>
              </a:solidFill>
              <a:latin typeface="Sora"/>
              <a:ea typeface="Sora"/>
              <a:cs typeface="Sora"/>
              <a:sym typeface="Sora"/>
            </a:endParaRPr>
          </a:p>
          <a:p>
            <a:pPr indent="-336550" lvl="0" marL="457200" rtl="0" algn="l">
              <a:spcBef>
                <a:spcPts val="0"/>
              </a:spcBef>
              <a:spcAft>
                <a:spcPts val="0"/>
              </a:spcAft>
              <a:buClr>
                <a:srgbClr val="103864"/>
              </a:buClr>
              <a:buSzPts val="1700"/>
              <a:buFont typeface="Sora"/>
              <a:buChar char="•"/>
            </a:pPr>
            <a:r>
              <a:rPr lang="en-US" sz="1700">
                <a:solidFill>
                  <a:srgbClr val="103864"/>
                </a:solidFill>
                <a:latin typeface="Sora"/>
                <a:ea typeface="Sora"/>
                <a:cs typeface="Sora"/>
                <a:sym typeface="Sora"/>
              </a:rPr>
              <a:t>The column in this datasets includes:</a:t>
            </a:r>
            <a:endParaRPr sz="1700">
              <a:solidFill>
                <a:srgbClr val="103864"/>
              </a:solidFill>
              <a:latin typeface="Sora"/>
              <a:ea typeface="Sora"/>
              <a:cs typeface="Sora"/>
              <a:sym typeface="Sora"/>
            </a:endParaRPr>
          </a:p>
        </p:txBody>
      </p:sp>
      <p:graphicFrame>
        <p:nvGraphicFramePr>
          <p:cNvPr id="223" name="Google Shape;223;g142ad2f6649_0_79"/>
          <p:cNvGraphicFramePr/>
          <p:nvPr/>
        </p:nvGraphicFramePr>
        <p:xfrm>
          <a:off x="952500" y="2741700"/>
          <a:ext cx="3000000" cy="3000000"/>
        </p:xfrm>
        <a:graphic>
          <a:graphicData uri="http://schemas.openxmlformats.org/drawingml/2006/table">
            <a:tbl>
              <a:tblPr>
                <a:noFill/>
                <a:tableStyleId>{1A401D64-61F9-4CE6-A506-6D88776DC322}</a:tableStyleId>
              </a:tblPr>
              <a:tblGrid>
                <a:gridCol w="5143500"/>
                <a:gridCol w="5143500"/>
              </a:tblGrid>
              <a:tr h="381000">
                <a:tc>
                  <a:txBody>
                    <a:bodyPr/>
                    <a:lstStyle/>
                    <a:p>
                      <a:pPr indent="0" lvl="0" marL="0" rtl="0" algn="l">
                        <a:spcBef>
                          <a:spcPts val="0"/>
                        </a:spcBef>
                        <a:spcAft>
                          <a:spcPts val="0"/>
                        </a:spcAft>
                        <a:buNone/>
                      </a:pPr>
                      <a:r>
                        <a:rPr b="1" lang="en-US">
                          <a:solidFill>
                            <a:srgbClr val="103864"/>
                          </a:solidFill>
                        </a:rPr>
                        <a:t>age</a:t>
                      </a:r>
                      <a:endParaRPr b="1">
                        <a:solidFill>
                          <a:srgbClr val="103864"/>
                        </a:solidFill>
                      </a:endParaRPr>
                    </a:p>
                  </a:txBody>
                  <a:tcPr marT="91425" marB="91425" marR="91425" marL="91425"/>
                </a:tc>
                <a:tc>
                  <a:txBody>
                    <a:bodyPr/>
                    <a:lstStyle/>
                    <a:p>
                      <a:pPr indent="0" lvl="0" marL="0" rtl="0" algn="l">
                        <a:spcBef>
                          <a:spcPts val="0"/>
                        </a:spcBef>
                        <a:spcAft>
                          <a:spcPts val="0"/>
                        </a:spcAft>
                        <a:buNone/>
                      </a:pPr>
                      <a:r>
                        <a:rPr lang="en-US">
                          <a:solidFill>
                            <a:srgbClr val="103864"/>
                          </a:solidFill>
                        </a:rPr>
                        <a:t>a</a:t>
                      </a:r>
                      <a:r>
                        <a:rPr lang="en-US">
                          <a:solidFill>
                            <a:srgbClr val="103864"/>
                          </a:solidFill>
                        </a:rPr>
                        <a:t>ge of policyholder</a:t>
                      </a:r>
                      <a:endParaRPr>
                        <a:solidFill>
                          <a:srgbClr val="103864"/>
                        </a:solidFill>
                      </a:endParaRPr>
                    </a:p>
                  </a:txBody>
                  <a:tcPr marT="91425" marB="91425" marR="91425" marL="91425"/>
                </a:tc>
              </a:tr>
              <a:tr h="381000">
                <a:tc>
                  <a:txBody>
                    <a:bodyPr/>
                    <a:lstStyle/>
                    <a:p>
                      <a:pPr indent="0" lvl="0" marL="0" rtl="0" algn="l">
                        <a:spcBef>
                          <a:spcPts val="0"/>
                        </a:spcBef>
                        <a:spcAft>
                          <a:spcPts val="0"/>
                        </a:spcAft>
                        <a:buNone/>
                      </a:pPr>
                      <a:r>
                        <a:rPr b="1" lang="en-US">
                          <a:solidFill>
                            <a:srgbClr val="103864"/>
                          </a:solidFill>
                        </a:rPr>
                        <a:t>sex</a:t>
                      </a:r>
                      <a:endParaRPr b="1">
                        <a:solidFill>
                          <a:srgbClr val="103864"/>
                        </a:solidFill>
                      </a:endParaRPr>
                    </a:p>
                  </a:txBody>
                  <a:tcPr marT="91425" marB="91425" marR="91425" marL="91425"/>
                </a:tc>
                <a:tc>
                  <a:txBody>
                    <a:bodyPr/>
                    <a:lstStyle/>
                    <a:p>
                      <a:pPr indent="0" lvl="0" marL="0" rtl="0" algn="l">
                        <a:spcBef>
                          <a:spcPts val="0"/>
                        </a:spcBef>
                        <a:spcAft>
                          <a:spcPts val="0"/>
                        </a:spcAft>
                        <a:buNone/>
                      </a:pPr>
                      <a:r>
                        <a:rPr lang="en-US">
                          <a:solidFill>
                            <a:srgbClr val="103864"/>
                          </a:solidFill>
                        </a:rPr>
                        <a:t>gender of policyholder (female / male)</a:t>
                      </a:r>
                      <a:endParaRPr>
                        <a:solidFill>
                          <a:srgbClr val="103864"/>
                        </a:solidFill>
                      </a:endParaRPr>
                    </a:p>
                  </a:txBody>
                  <a:tcPr marT="91425" marB="91425" marR="91425" marL="91425"/>
                </a:tc>
              </a:tr>
              <a:tr h="381000">
                <a:tc>
                  <a:txBody>
                    <a:bodyPr/>
                    <a:lstStyle/>
                    <a:p>
                      <a:pPr indent="0" lvl="0" marL="0" rtl="0" algn="l">
                        <a:spcBef>
                          <a:spcPts val="0"/>
                        </a:spcBef>
                        <a:spcAft>
                          <a:spcPts val="0"/>
                        </a:spcAft>
                        <a:buNone/>
                      </a:pPr>
                      <a:r>
                        <a:rPr b="1" lang="en-US">
                          <a:solidFill>
                            <a:srgbClr val="103864"/>
                          </a:solidFill>
                        </a:rPr>
                        <a:t>bmi</a:t>
                      </a:r>
                      <a:endParaRPr b="1">
                        <a:solidFill>
                          <a:srgbClr val="103864"/>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rgbClr val="103864"/>
                          </a:solidFill>
                        </a:rPr>
                        <a:t>b</a:t>
                      </a:r>
                      <a:r>
                        <a:rPr lang="en-US">
                          <a:solidFill>
                            <a:srgbClr val="103864"/>
                          </a:solidFill>
                        </a:rPr>
                        <a:t>ody mass index, providing an understanding of body, weights that are relatively high or low relative to height</a:t>
                      </a:r>
                      <a:endParaRPr>
                        <a:solidFill>
                          <a:srgbClr val="103864"/>
                        </a:solidFill>
                      </a:endParaRPr>
                    </a:p>
                    <a:p>
                      <a:pPr indent="0" lvl="0" marL="0" rtl="0" algn="l">
                        <a:spcBef>
                          <a:spcPts val="0"/>
                        </a:spcBef>
                        <a:spcAft>
                          <a:spcPts val="0"/>
                        </a:spcAft>
                        <a:buClr>
                          <a:schemeClr val="dk1"/>
                        </a:buClr>
                        <a:buSzPts val="1100"/>
                        <a:buFont typeface="Arial"/>
                        <a:buNone/>
                      </a:pPr>
                      <a:r>
                        <a:t/>
                      </a:r>
                      <a:endParaRPr>
                        <a:solidFill>
                          <a:srgbClr val="103864"/>
                        </a:solidFill>
                      </a:endParaRPr>
                    </a:p>
                    <a:p>
                      <a:pPr indent="0" lvl="0" marL="0" rtl="0" algn="l">
                        <a:spcBef>
                          <a:spcPts val="0"/>
                        </a:spcBef>
                        <a:spcAft>
                          <a:spcPts val="0"/>
                        </a:spcAft>
                        <a:buNone/>
                      </a:pPr>
                      <a:r>
                        <a:t/>
                      </a:r>
                      <a:endParaRPr>
                        <a:solidFill>
                          <a:srgbClr val="103864"/>
                        </a:solidFill>
                      </a:endParaRPr>
                    </a:p>
                  </a:txBody>
                  <a:tcPr marT="91425" marB="91425" marR="91425" marL="91425"/>
                </a:tc>
              </a:tr>
              <a:tr h="381000">
                <a:tc>
                  <a:txBody>
                    <a:bodyPr/>
                    <a:lstStyle/>
                    <a:p>
                      <a:pPr indent="0" lvl="0" marL="0" rtl="0" algn="l">
                        <a:spcBef>
                          <a:spcPts val="0"/>
                        </a:spcBef>
                        <a:spcAft>
                          <a:spcPts val="0"/>
                        </a:spcAft>
                        <a:buNone/>
                      </a:pPr>
                      <a:r>
                        <a:rPr b="1" lang="en-US">
                          <a:solidFill>
                            <a:srgbClr val="103864"/>
                          </a:solidFill>
                        </a:rPr>
                        <a:t>children</a:t>
                      </a:r>
                      <a:endParaRPr b="1">
                        <a:solidFill>
                          <a:srgbClr val="103864"/>
                        </a:solidFill>
                      </a:endParaRPr>
                    </a:p>
                  </a:txBody>
                  <a:tcPr marT="91425" marB="91425" marR="91425" marL="91425"/>
                </a:tc>
                <a:tc>
                  <a:txBody>
                    <a:bodyPr/>
                    <a:lstStyle/>
                    <a:p>
                      <a:pPr indent="0" lvl="0" marL="0" rtl="0" algn="l">
                        <a:spcBef>
                          <a:spcPts val="0"/>
                        </a:spcBef>
                        <a:spcAft>
                          <a:spcPts val="0"/>
                        </a:spcAft>
                        <a:buNone/>
                      </a:pPr>
                      <a:r>
                        <a:rPr lang="en-US">
                          <a:solidFill>
                            <a:srgbClr val="103864"/>
                          </a:solidFill>
                        </a:rPr>
                        <a:t>number of children or dependent covered by policyholder</a:t>
                      </a:r>
                      <a:endParaRPr>
                        <a:solidFill>
                          <a:srgbClr val="103864"/>
                        </a:solidFill>
                      </a:endParaRPr>
                    </a:p>
                  </a:txBody>
                  <a:tcPr marT="91425" marB="91425" marR="91425" marL="91425"/>
                </a:tc>
              </a:tr>
              <a:tr h="381000">
                <a:tc>
                  <a:txBody>
                    <a:bodyPr/>
                    <a:lstStyle/>
                    <a:p>
                      <a:pPr indent="0" lvl="0" marL="0" rtl="0" algn="l">
                        <a:spcBef>
                          <a:spcPts val="0"/>
                        </a:spcBef>
                        <a:spcAft>
                          <a:spcPts val="0"/>
                        </a:spcAft>
                        <a:buNone/>
                      </a:pPr>
                      <a:r>
                        <a:rPr b="1" lang="en-US">
                          <a:solidFill>
                            <a:srgbClr val="103864"/>
                          </a:solidFill>
                        </a:rPr>
                        <a:t>smoker</a:t>
                      </a:r>
                      <a:endParaRPr b="1">
                        <a:solidFill>
                          <a:srgbClr val="103864"/>
                        </a:solidFill>
                      </a:endParaRPr>
                    </a:p>
                  </a:txBody>
                  <a:tcPr marT="91425" marB="91425" marR="91425" marL="91425"/>
                </a:tc>
                <a:tc>
                  <a:txBody>
                    <a:bodyPr/>
                    <a:lstStyle/>
                    <a:p>
                      <a:pPr indent="0" lvl="0" marL="0" rtl="0" algn="l">
                        <a:spcBef>
                          <a:spcPts val="0"/>
                        </a:spcBef>
                        <a:spcAft>
                          <a:spcPts val="0"/>
                        </a:spcAft>
                        <a:buNone/>
                      </a:pPr>
                      <a:r>
                        <a:rPr lang="en-US">
                          <a:solidFill>
                            <a:srgbClr val="103864"/>
                          </a:solidFill>
                        </a:rPr>
                        <a:t>smoker status of policyholder (yes / no)</a:t>
                      </a:r>
                      <a:endParaRPr>
                        <a:solidFill>
                          <a:srgbClr val="103864"/>
                        </a:solidFill>
                      </a:endParaRPr>
                    </a:p>
                  </a:txBody>
                  <a:tcPr marT="91425" marB="91425" marR="91425" marL="91425"/>
                </a:tc>
              </a:tr>
              <a:tr h="381000">
                <a:tc>
                  <a:txBody>
                    <a:bodyPr/>
                    <a:lstStyle/>
                    <a:p>
                      <a:pPr indent="0" lvl="0" marL="0" rtl="0" algn="l">
                        <a:spcBef>
                          <a:spcPts val="0"/>
                        </a:spcBef>
                        <a:spcAft>
                          <a:spcPts val="0"/>
                        </a:spcAft>
                        <a:buNone/>
                      </a:pPr>
                      <a:r>
                        <a:rPr b="1" lang="en-US">
                          <a:solidFill>
                            <a:srgbClr val="103864"/>
                          </a:solidFill>
                        </a:rPr>
                        <a:t>region</a:t>
                      </a:r>
                      <a:endParaRPr b="1">
                        <a:solidFill>
                          <a:srgbClr val="103864"/>
                        </a:solidFill>
                      </a:endParaRPr>
                    </a:p>
                  </a:txBody>
                  <a:tcPr marT="91425" marB="91425" marR="91425" marL="91425"/>
                </a:tc>
                <a:tc>
                  <a:txBody>
                    <a:bodyPr/>
                    <a:lstStyle/>
                    <a:p>
                      <a:pPr indent="0" lvl="0" marL="0" rtl="0" algn="l">
                        <a:spcBef>
                          <a:spcPts val="0"/>
                        </a:spcBef>
                        <a:spcAft>
                          <a:spcPts val="0"/>
                        </a:spcAft>
                        <a:buNone/>
                      </a:pPr>
                      <a:r>
                        <a:rPr lang="en-US">
                          <a:solidFill>
                            <a:srgbClr val="103864"/>
                          </a:solidFill>
                        </a:rPr>
                        <a:t>residential area of the policyholder in the US (northeast / southeast / southwest / northwest)</a:t>
                      </a:r>
                      <a:endParaRPr>
                        <a:solidFill>
                          <a:srgbClr val="103864"/>
                        </a:solidFill>
                      </a:endParaRPr>
                    </a:p>
                  </a:txBody>
                  <a:tcPr marT="91425" marB="91425" marR="91425" marL="91425"/>
                </a:tc>
              </a:tr>
              <a:tr h="381000">
                <a:tc>
                  <a:txBody>
                    <a:bodyPr/>
                    <a:lstStyle/>
                    <a:p>
                      <a:pPr indent="0" lvl="0" marL="0" rtl="0" algn="l">
                        <a:spcBef>
                          <a:spcPts val="0"/>
                        </a:spcBef>
                        <a:spcAft>
                          <a:spcPts val="0"/>
                        </a:spcAft>
                        <a:buNone/>
                      </a:pPr>
                      <a:r>
                        <a:rPr b="1" lang="en-US">
                          <a:solidFill>
                            <a:srgbClr val="103864"/>
                          </a:solidFill>
                        </a:rPr>
                        <a:t>charges</a:t>
                      </a:r>
                      <a:endParaRPr b="1">
                        <a:solidFill>
                          <a:srgbClr val="103864"/>
                        </a:solidFill>
                      </a:endParaRPr>
                    </a:p>
                  </a:txBody>
                  <a:tcPr marT="91425" marB="91425" marR="91425" marL="91425"/>
                </a:tc>
                <a:tc>
                  <a:txBody>
                    <a:bodyPr/>
                    <a:lstStyle/>
                    <a:p>
                      <a:pPr indent="0" lvl="0" marL="0" rtl="0" algn="l">
                        <a:spcBef>
                          <a:spcPts val="0"/>
                        </a:spcBef>
                        <a:spcAft>
                          <a:spcPts val="0"/>
                        </a:spcAft>
                        <a:buNone/>
                      </a:pPr>
                      <a:r>
                        <a:rPr lang="en-US">
                          <a:solidFill>
                            <a:srgbClr val="103864"/>
                          </a:solidFill>
                        </a:rPr>
                        <a:t>policyholder’s </a:t>
                      </a:r>
                      <a:r>
                        <a:rPr lang="en-US">
                          <a:solidFill>
                            <a:srgbClr val="103864"/>
                          </a:solidFill>
                        </a:rPr>
                        <a:t>medical costs billed by health insurance</a:t>
                      </a:r>
                      <a:endParaRPr>
                        <a:solidFill>
                          <a:srgbClr val="103864"/>
                        </a:solidFill>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142ad2f6649_0_44"/>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Descriptive Statistics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142ad2f6649_0_8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General Mean &amp; Median</a:t>
            </a:r>
            <a:endParaRPr/>
          </a:p>
        </p:txBody>
      </p:sp>
      <p:sp>
        <p:nvSpPr>
          <p:cNvPr id="235" name="Google Shape;235;g142ad2f6649_0_84"/>
          <p:cNvSpPr txBox="1"/>
          <p:nvPr/>
        </p:nvSpPr>
        <p:spPr>
          <a:xfrm>
            <a:off x="401515" y="1584375"/>
            <a:ext cx="11388900" cy="17547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Mean and Median of the column with numerical values can be obtained using </a:t>
            </a:r>
            <a:r>
              <a:rPr b="1" lang="en-US" sz="1800">
                <a:solidFill>
                  <a:srgbClr val="103864"/>
                </a:solidFill>
                <a:latin typeface="Sora"/>
                <a:ea typeface="Sora"/>
                <a:cs typeface="Sora"/>
                <a:sym typeface="Sora"/>
              </a:rPr>
              <a:t>pandas describe function.</a:t>
            </a:r>
            <a:endParaRPr b="1" sz="1800">
              <a:solidFill>
                <a:srgbClr val="103864"/>
              </a:solidFill>
              <a:latin typeface="Sora"/>
              <a:ea typeface="Sora"/>
              <a:cs typeface="Sora"/>
              <a:sym typeface="Sora"/>
            </a:endParaRPr>
          </a:p>
          <a:p>
            <a:pPr indent="0" lvl="0" marL="457200" marR="0" rtl="0" algn="l">
              <a:lnSpc>
                <a:spcPct val="100000"/>
              </a:lnSpc>
              <a:spcBef>
                <a:spcPts val="0"/>
              </a:spcBef>
              <a:spcAft>
                <a:spcPts val="0"/>
              </a:spcAft>
              <a:buNone/>
            </a:pPr>
            <a:r>
              <a:t/>
            </a:r>
            <a:endParaRPr b="0" i="0" sz="1800" u="none" cap="none" strike="noStrike">
              <a:solidFill>
                <a:srgbClr val="103864"/>
              </a:solidFill>
              <a:latin typeface="Sora"/>
              <a:ea typeface="Sora"/>
              <a:cs typeface="Sora"/>
              <a:sym typeface="Sora"/>
            </a:endParaRPr>
          </a:p>
          <a:p>
            <a:pPr indent="0" lvl="0" marL="457200" marR="0" rtl="0" algn="l">
              <a:lnSpc>
                <a:spcPct val="100000"/>
              </a:lnSpc>
              <a:spcBef>
                <a:spcPts val="0"/>
              </a:spcBef>
              <a:spcAft>
                <a:spcPts val="0"/>
              </a:spcAft>
              <a:buNone/>
            </a:pPr>
            <a:r>
              <a:t/>
            </a:r>
            <a:endParaRPr sz="1800">
              <a:solidFill>
                <a:srgbClr val="103864"/>
              </a:solidFill>
              <a:latin typeface="Sora"/>
              <a:ea typeface="Sora"/>
              <a:cs typeface="Sora"/>
              <a:sym typeface="Sora"/>
            </a:endParaRPr>
          </a:p>
          <a:p>
            <a:pPr indent="-342900" lvl="0" marL="457200" marR="0" rtl="0" algn="l">
              <a:lnSpc>
                <a:spcPct val="100000"/>
              </a:lnSpc>
              <a:spcBef>
                <a:spcPts val="0"/>
              </a:spcBef>
              <a:spcAft>
                <a:spcPts val="0"/>
              </a:spcAft>
              <a:buClr>
                <a:srgbClr val="103864"/>
              </a:buClr>
              <a:buSzPts val="1800"/>
              <a:buFont typeface="Sora"/>
              <a:buChar char="•"/>
            </a:pPr>
            <a:r>
              <a:rPr b="0" i="0" lang="en-US" sz="1800" u="none" cap="none" strike="noStrike">
                <a:solidFill>
                  <a:srgbClr val="103864"/>
                </a:solidFill>
                <a:latin typeface="Sora"/>
                <a:ea typeface="Sora"/>
                <a:cs typeface="Sora"/>
                <a:sym typeface="Sora"/>
              </a:rPr>
              <a:t>Result:</a:t>
            </a:r>
            <a:endParaRPr b="0" i="0" sz="1800" u="none" cap="none" strike="noStrike">
              <a:solidFill>
                <a:srgbClr val="103864"/>
              </a:solidFill>
              <a:latin typeface="Sora"/>
              <a:ea typeface="Sora"/>
              <a:cs typeface="Sora"/>
              <a:sym typeface="Sora"/>
            </a:endParaRPr>
          </a:p>
          <a:p>
            <a:pPr indent="0" lvl="0" marL="457200" marR="0" rtl="0" algn="l">
              <a:lnSpc>
                <a:spcPct val="100000"/>
              </a:lnSpc>
              <a:spcBef>
                <a:spcPts val="0"/>
              </a:spcBef>
              <a:spcAft>
                <a:spcPts val="0"/>
              </a:spcAft>
              <a:buNone/>
            </a:pPr>
            <a:r>
              <a:t/>
            </a:r>
            <a:endParaRPr b="1" sz="1800">
              <a:solidFill>
                <a:srgbClr val="103864"/>
              </a:solidFill>
              <a:latin typeface="Sora"/>
              <a:ea typeface="Sora"/>
              <a:cs typeface="Sora"/>
              <a:sym typeface="Sora"/>
            </a:endParaRPr>
          </a:p>
        </p:txBody>
      </p:sp>
      <p:pic>
        <p:nvPicPr>
          <p:cNvPr id="236" name="Google Shape;236;g142ad2f6649_0_84"/>
          <p:cNvPicPr preferRelativeResize="0"/>
          <p:nvPr/>
        </p:nvPicPr>
        <p:blipFill>
          <a:blip r:embed="rId3">
            <a:alphaModFix/>
          </a:blip>
          <a:stretch>
            <a:fillRect/>
          </a:stretch>
        </p:blipFill>
        <p:spPr>
          <a:xfrm>
            <a:off x="931075" y="2270513"/>
            <a:ext cx="1924050" cy="304800"/>
          </a:xfrm>
          <a:prstGeom prst="rect">
            <a:avLst/>
          </a:prstGeom>
          <a:noFill/>
          <a:ln>
            <a:noFill/>
          </a:ln>
        </p:spPr>
      </p:pic>
      <p:pic>
        <p:nvPicPr>
          <p:cNvPr id="237" name="Google Shape;237;g142ad2f6649_0_84"/>
          <p:cNvPicPr preferRelativeResize="0"/>
          <p:nvPr/>
        </p:nvPicPr>
        <p:blipFill>
          <a:blip r:embed="rId4">
            <a:alphaModFix/>
          </a:blip>
          <a:stretch>
            <a:fillRect/>
          </a:stretch>
        </p:blipFill>
        <p:spPr>
          <a:xfrm>
            <a:off x="1906750" y="2680200"/>
            <a:ext cx="3712875" cy="2475250"/>
          </a:xfrm>
          <a:prstGeom prst="rect">
            <a:avLst/>
          </a:prstGeom>
          <a:noFill/>
          <a:ln>
            <a:noFill/>
          </a:ln>
        </p:spPr>
      </p:pic>
      <p:sp>
        <p:nvSpPr>
          <p:cNvPr id="238" name="Google Shape;238;g142ad2f6649_0_84"/>
          <p:cNvSpPr txBox="1"/>
          <p:nvPr/>
        </p:nvSpPr>
        <p:spPr>
          <a:xfrm>
            <a:off x="401515" y="5318175"/>
            <a:ext cx="11388900" cy="369300"/>
          </a:xfrm>
          <a:prstGeom prst="rect">
            <a:avLst/>
          </a:prstGeom>
          <a:noFill/>
          <a:ln>
            <a:noFill/>
          </a:ln>
        </p:spPr>
        <p:txBody>
          <a:bodyPr anchorCtr="0" anchor="t" bIns="45700" lIns="91425" spcFirstLastPara="1" rIns="91425" wrap="square" tIns="45700">
            <a:spAutoFit/>
          </a:bodyPr>
          <a:lstStyle/>
          <a:p>
            <a:pPr indent="-342900" lvl="0" marL="457200" rtl="0" algn="l">
              <a:spcBef>
                <a:spcPts val="0"/>
              </a:spcBef>
              <a:spcAft>
                <a:spcPts val="0"/>
              </a:spcAft>
              <a:buClr>
                <a:srgbClr val="103864"/>
              </a:buClr>
              <a:buSzPts val="1800"/>
              <a:buFont typeface="Sora"/>
              <a:buChar char="•"/>
            </a:pPr>
            <a:r>
              <a:rPr lang="en-US" sz="1800">
                <a:solidFill>
                  <a:srgbClr val="103864"/>
                </a:solidFill>
                <a:latin typeface="Sora"/>
                <a:ea typeface="Sora"/>
                <a:cs typeface="Sora"/>
                <a:sym typeface="Sora"/>
              </a:rPr>
              <a:t>The charges mean value is higher than its median, which indicates the existence of top outlier</a:t>
            </a:r>
            <a:endParaRPr b="1" sz="1800">
              <a:solidFill>
                <a:srgbClr val="103864"/>
              </a:solidFill>
              <a:latin typeface="Sora"/>
              <a:ea typeface="Sora"/>
              <a:cs typeface="Sora"/>
              <a:sym typeface="So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162bd6e2f2f_0_16"/>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Mean &amp; Median Based on Smoker Status</a:t>
            </a:r>
            <a:endParaRPr/>
          </a:p>
        </p:txBody>
      </p:sp>
      <p:sp>
        <p:nvSpPr>
          <p:cNvPr id="244" name="Google Shape;244;g162bd6e2f2f_0_16"/>
          <p:cNvSpPr txBox="1"/>
          <p:nvPr/>
        </p:nvSpPr>
        <p:spPr>
          <a:xfrm>
            <a:off x="401515" y="5013375"/>
            <a:ext cx="11388900" cy="9543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Clr>
                <a:srgbClr val="103864"/>
              </a:buClr>
              <a:buSzPts val="1400"/>
              <a:buFont typeface="Sora"/>
              <a:buChar char="•"/>
            </a:pPr>
            <a:r>
              <a:rPr lang="en-US">
                <a:solidFill>
                  <a:srgbClr val="103864"/>
                </a:solidFill>
                <a:latin typeface="Sora"/>
                <a:ea typeface="Sora"/>
                <a:cs typeface="Sora"/>
                <a:sym typeface="Sora"/>
              </a:rPr>
              <a:t>The charges mean value of smoker is lower than its median, which indicates the existence of bottom outlier</a:t>
            </a:r>
            <a:endParaRPr>
              <a:solidFill>
                <a:srgbClr val="103864"/>
              </a:solidFill>
              <a:latin typeface="Sora"/>
              <a:ea typeface="Sora"/>
              <a:cs typeface="Sora"/>
              <a:sym typeface="Sora"/>
            </a:endParaRPr>
          </a:p>
          <a:p>
            <a:pPr indent="-317500" lvl="0" marL="457200" rtl="0" algn="l">
              <a:spcBef>
                <a:spcPts val="0"/>
              </a:spcBef>
              <a:spcAft>
                <a:spcPts val="0"/>
              </a:spcAft>
              <a:buClr>
                <a:srgbClr val="103864"/>
              </a:buClr>
              <a:buSzPts val="1400"/>
              <a:buFont typeface="Sora"/>
              <a:buChar char="•"/>
            </a:pPr>
            <a:r>
              <a:rPr lang="en-US">
                <a:solidFill>
                  <a:srgbClr val="103864"/>
                </a:solidFill>
                <a:latin typeface="Sora"/>
                <a:ea typeface="Sora"/>
                <a:cs typeface="Sora"/>
                <a:sym typeface="Sora"/>
              </a:rPr>
              <a:t>The charges mean value of nonsmoker is higher than its median, which indicates the existence of top outlier</a:t>
            </a:r>
            <a:endParaRPr>
              <a:solidFill>
                <a:srgbClr val="103864"/>
              </a:solidFill>
              <a:latin typeface="Sora"/>
              <a:ea typeface="Sora"/>
              <a:cs typeface="Sora"/>
              <a:sym typeface="Sora"/>
            </a:endParaRPr>
          </a:p>
          <a:p>
            <a:pPr indent="-317500" lvl="0" marL="457200" rtl="0" algn="l">
              <a:spcBef>
                <a:spcPts val="0"/>
              </a:spcBef>
              <a:spcAft>
                <a:spcPts val="0"/>
              </a:spcAft>
              <a:buClr>
                <a:srgbClr val="103864"/>
              </a:buClr>
              <a:buSzPts val="1400"/>
              <a:buFont typeface="Sora"/>
              <a:buChar char="•"/>
            </a:pPr>
            <a:r>
              <a:rPr lang="en-US">
                <a:solidFill>
                  <a:srgbClr val="103864"/>
                </a:solidFill>
                <a:latin typeface="Sora"/>
                <a:ea typeface="Sora"/>
                <a:cs typeface="Sora"/>
                <a:sym typeface="Sora"/>
              </a:rPr>
              <a:t>There is a huge difference between mean and median value of charges of smoker and nonsmoker, in which the smoker is higher</a:t>
            </a:r>
            <a:endParaRPr>
              <a:solidFill>
                <a:srgbClr val="103864"/>
              </a:solidFill>
              <a:latin typeface="Sora"/>
              <a:ea typeface="Sora"/>
              <a:cs typeface="Sora"/>
              <a:sym typeface="Sora"/>
            </a:endParaRPr>
          </a:p>
        </p:txBody>
      </p:sp>
      <p:graphicFrame>
        <p:nvGraphicFramePr>
          <p:cNvPr id="245" name="Google Shape;245;g162bd6e2f2f_0_16"/>
          <p:cNvGraphicFramePr/>
          <p:nvPr/>
        </p:nvGraphicFramePr>
        <p:xfrm>
          <a:off x="1963800" y="1641975"/>
          <a:ext cx="3000000" cy="3000000"/>
        </p:xfrm>
        <a:graphic>
          <a:graphicData uri="http://schemas.openxmlformats.org/drawingml/2006/table">
            <a:tbl>
              <a:tblPr>
                <a:noFill/>
                <a:tableStyleId>{1A401D64-61F9-4CE6-A506-6D88776DC322}</a:tableStyleId>
              </a:tblPr>
              <a:tblGrid>
                <a:gridCol w="4064625"/>
                <a:gridCol w="4199775"/>
              </a:tblGrid>
              <a:tr h="424775">
                <a:tc>
                  <a:txBody>
                    <a:bodyPr/>
                    <a:lstStyle/>
                    <a:p>
                      <a:pPr indent="0" lvl="0" marL="0" rtl="0" algn="ctr">
                        <a:spcBef>
                          <a:spcPts val="0"/>
                        </a:spcBef>
                        <a:spcAft>
                          <a:spcPts val="0"/>
                        </a:spcAft>
                        <a:buNone/>
                      </a:pPr>
                      <a:r>
                        <a:rPr lang="en-US" sz="1800">
                          <a:solidFill>
                            <a:srgbClr val="103864"/>
                          </a:solidFill>
                          <a:latin typeface="Sora"/>
                          <a:ea typeface="Sora"/>
                          <a:cs typeface="Sora"/>
                          <a:sym typeface="Sora"/>
                        </a:rPr>
                        <a:t>Smoker Policyholder</a:t>
                      </a:r>
                      <a:endParaRPr/>
                    </a:p>
                  </a:txBody>
                  <a:tcPr marT="91425" marB="91425" marR="91425" marL="91425"/>
                </a:tc>
                <a:tc>
                  <a:txBody>
                    <a:bodyPr/>
                    <a:lstStyle/>
                    <a:p>
                      <a:pPr indent="0" lvl="0" marL="0" rtl="0" algn="ctr">
                        <a:spcBef>
                          <a:spcPts val="0"/>
                        </a:spcBef>
                        <a:spcAft>
                          <a:spcPts val="0"/>
                        </a:spcAft>
                        <a:buNone/>
                      </a:pPr>
                      <a:r>
                        <a:rPr lang="en-US" sz="1800">
                          <a:solidFill>
                            <a:srgbClr val="103864"/>
                          </a:solidFill>
                          <a:latin typeface="Sora"/>
                          <a:ea typeface="Sora"/>
                          <a:cs typeface="Sora"/>
                          <a:sym typeface="Sora"/>
                        </a:rPr>
                        <a:t>Nons</a:t>
                      </a:r>
                      <a:r>
                        <a:rPr lang="en-US" sz="1800">
                          <a:solidFill>
                            <a:srgbClr val="103864"/>
                          </a:solidFill>
                          <a:latin typeface="Sora"/>
                          <a:ea typeface="Sora"/>
                          <a:cs typeface="Sora"/>
                          <a:sym typeface="Sora"/>
                        </a:rPr>
                        <a:t>moker Policyholder</a:t>
                      </a:r>
                      <a:endParaRPr/>
                    </a:p>
                  </a:txBody>
                  <a:tcPr marT="91425" marB="91425" marR="91425" marL="91425"/>
                </a:tc>
              </a:tr>
              <a:tr h="4125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2808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46" name="Google Shape;246;g162bd6e2f2f_0_16"/>
          <p:cNvPicPr preferRelativeResize="0"/>
          <p:nvPr/>
        </p:nvPicPr>
        <p:blipFill>
          <a:blip r:embed="rId3">
            <a:alphaModFix/>
          </a:blip>
          <a:stretch>
            <a:fillRect/>
          </a:stretch>
        </p:blipFill>
        <p:spPr>
          <a:xfrm>
            <a:off x="2040000" y="2186497"/>
            <a:ext cx="3741633" cy="246025"/>
          </a:xfrm>
          <a:prstGeom prst="rect">
            <a:avLst/>
          </a:prstGeom>
          <a:noFill/>
          <a:ln>
            <a:noFill/>
          </a:ln>
        </p:spPr>
      </p:pic>
      <p:pic>
        <p:nvPicPr>
          <p:cNvPr id="247" name="Google Shape;247;g162bd6e2f2f_0_16"/>
          <p:cNvPicPr preferRelativeResize="0"/>
          <p:nvPr/>
        </p:nvPicPr>
        <p:blipFill>
          <a:blip r:embed="rId4">
            <a:alphaModFix/>
          </a:blip>
          <a:stretch>
            <a:fillRect/>
          </a:stretch>
        </p:blipFill>
        <p:spPr>
          <a:xfrm>
            <a:off x="2475825" y="2587875"/>
            <a:ext cx="2975175" cy="2108900"/>
          </a:xfrm>
          <a:prstGeom prst="rect">
            <a:avLst/>
          </a:prstGeom>
          <a:noFill/>
          <a:ln>
            <a:noFill/>
          </a:ln>
        </p:spPr>
      </p:pic>
      <p:pic>
        <p:nvPicPr>
          <p:cNvPr id="248" name="Google Shape;248;g162bd6e2f2f_0_16"/>
          <p:cNvPicPr preferRelativeResize="0"/>
          <p:nvPr/>
        </p:nvPicPr>
        <p:blipFill>
          <a:blip r:embed="rId5">
            <a:alphaModFix/>
          </a:blip>
          <a:stretch>
            <a:fillRect/>
          </a:stretch>
        </p:blipFill>
        <p:spPr>
          <a:xfrm>
            <a:off x="6074825" y="2186500"/>
            <a:ext cx="4033675" cy="246025"/>
          </a:xfrm>
          <a:prstGeom prst="rect">
            <a:avLst/>
          </a:prstGeom>
          <a:noFill/>
          <a:ln>
            <a:noFill/>
          </a:ln>
        </p:spPr>
      </p:pic>
      <p:pic>
        <p:nvPicPr>
          <p:cNvPr id="249" name="Google Shape;249;g162bd6e2f2f_0_16"/>
          <p:cNvPicPr preferRelativeResize="0"/>
          <p:nvPr/>
        </p:nvPicPr>
        <p:blipFill>
          <a:blip r:embed="rId6">
            <a:alphaModFix/>
          </a:blip>
          <a:stretch>
            <a:fillRect/>
          </a:stretch>
        </p:blipFill>
        <p:spPr>
          <a:xfrm>
            <a:off x="6532025" y="2587875"/>
            <a:ext cx="3212385" cy="2108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2022-06-30T03:08:43Z</dcterms:created>
  <dc:creator>RIDO TRI PUTRA</dc:creator>
</cp:coreProperties>
</file>